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72" r:id="rId2"/>
    <p:sldMasterId id="2147484094" r:id="rId3"/>
    <p:sldMasterId id="2147484106" r:id="rId4"/>
    <p:sldMasterId id="2147484221" r:id="rId5"/>
    <p:sldMasterId id="2147484245" r:id="rId6"/>
  </p:sldMasterIdLst>
  <p:notesMasterIdLst>
    <p:notesMasterId r:id="rId48"/>
  </p:notesMasterIdLst>
  <p:handoutMasterIdLst>
    <p:handoutMasterId r:id="rId49"/>
  </p:handoutMasterIdLst>
  <p:sldIdLst>
    <p:sldId id="256" r:id="rId7"/>
    <p:sldId id="39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398" r:id="rId22"/>
    <p:sldId id="428" r:id="rId23"/>
    <p:sldId id="429" r:id="rId24"/>
    <p:sldId id="409" r:id="rId25"/>
    <p:sldId id="433" r:id="rId26"/>
    <p:sldId id="430" r:id="rId27"/>
    <p:sldId id="440" r:id="rId28"/>
    <p:sldId id="369" r:id="rId29"/>
    <p:sldId id="399" r:id="rId30"/>
    <p:sldId id="436" r:id="rId31"/>
    <p:sldId id="462" r:id="rId32"/>
    <p:sldId id="438" r:id="rId33"/>
    <p:sldId id="460" r:id="rId34"/>
    <p:sldId id="439" r:id="rId35"/>
    <p:sldId id="461" r:id="rId36"/>
    <p:sldId id="403" r:id="rId37"/>
    <p:sldId id="402" r:id="rId38"/>
    <p:sldId id="401" r:id="rId39"/>
    <p:sldId id="397" r:id="rId40"/>
    <p:sldId id="445" r:id="rId41"/>
    <p:sldId id="446" r:id="rId42"/>
    <p:sldId id="392" r:id="rId43"/>
    <p:sldId id="394" r:id="rId44"/>
    <p:sldId id="395" r:id="rId45"/>
    <p:sldId id="400" r:id="rId46"/>
    <p:sldId id="267" r:id="rId47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54" autoAdjust="0"/>
    <p:restoredTop sz="92899" autoAdjust="0"/>
  </p:normalViewPr>
  <p:slideViewPr>
    <p:cSldViewPr>
      <p:cViewPr>
        <p:scale>
          <a:sx n="86" d="100"/>
          <a:sy n="86" d="100"/>
        </p:scale>
        <p:origin x="71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96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55CFB-F9C5-41BD-A664-1565B1AACEB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2F95F54-9F1A-4976-9B09-DAD6D7106E0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Внешняя оценка</a:t>
          </a:r>
          <a:endParaRPr lang="ru-RU" dirty="0">
            <a:solidFill>
              <a:schemeClr val="tx1"/>
            </a:solidFill>
          </a:endParaRPr>
        </a:p>
      </dgm:t>
    </dgm:pt>
    <dgm:pt modelId="{77D871C8-34F0-42E2-85A0-802D7120B69D}" type="parTrans" cxnId="{8F481746-6A33-4453-8BCD-44F1BA867464}">
      <dgm:prSet/>
      <dgm:spPr/>
      <dgm:t>
        <a:bodyPr/>
        <a:lstStyle/>
        <a:p>
          <a:endParaRPr lang="ru-RU"/>
        </a:p>
      </dgm:t>
    </dgm:pt>
    <dgm:pt modelId="{06AF9CAE-CA28-4E83-B57D-AFDF59FA5317}" type="sibTrans" cxnId="{8F481746-6A33-4453-8BCD-44F1BA86746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C4458D7C-CB94-41C0-BED4-383BDDFE1FB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ГИА, ВПР</a:t>
          </a:r>
          <a:endParaRPr lang="ru-RU" dirty="0">
            <a:solidFill>
              <a:schemeClr val="tx1"/>
            </a:solidFill>
          </a:endParaRPr>
        </a:p>
      </dgm:t>
    </dgm:pt>
    <dgm:pt modelId="{2C966890-886A-4743-BEEF-6B9EC341BF5C}" type="parTrans" cxnId="{CA7DEDF2-47EE-4496-BF9B-1AD87AB18F31}">
      <dgm:prSet/>
      <dgm:spPr/>
      <dgm:t>
        <a:bodyPr/>
        <a:lstStyle/>
        <a:p>
          <a:endParaRPr lang="ru-RU"/>
        </a:p>
      </dgm:t>
    </dgm:pt>
    <dgm:pt modelId="{4BB4FA66-E5BF-4671-9E0B-FEBA22F02CD8}" type="sibTrans" cxnId="{CA7DEDF2-47EE-4496-BF9B-1AD87AB18F31}">
      <dgm:prSet/>
      <dgm:spPr/>
      <dgm:t>
        <a:bodyPr/>
        <a:lstStyle/>
        <a:p>
          <a:endParaRPr lang="ru-RU"/>
        </a:p>
      </dgm:t>
    </dgm:pt>
    <dgm:pt modelId="{0164F8F3-FB41-4514-BEF2-FC234897EE28}" type="pres">
      <dgm:prSet presAssocID="{3C455CFB-F9C5-41BD-A664-1565B1AACEB6}" presName="linearFlow" presStyleCnt="0">
        <dgm:presLayoutVars>
          <dgm:resizeHandles val="exact"/>
        </dgm:presLayoutVars>
      </dgm:prSet>
      <dgm:spPr/>
    </dgm:pt>
    <dgm:pt modelId="{31BDBF25-2848-43AD-A8AD-A8B2D575E303}" type="pres">
      <dgm:prSet presAssocID="{A2F95F54-9F1A-4976-9B09-DAD6D7106E05}" presName="node" presStyleLbl="node1" presStyleIdx="0" presStyleCnt="2" custScaleX="183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B5ED-6430-4584-8D59-14D8AF160567}" type="pres">
      <dgm:prSet presAssocID="{06AF9CAE-CA28-4E83-B57D-AFDF59FA53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3576537-F375-40D8-995A-C28FC13DB621}" type="pres">
      <dgm:prSet presAssocID="{06AF9CAE-CA28-4E83-B57D-AFDF59FA53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30285DF-0B5C-4A79-9F34-69B1498D32E6}" type="pres">
      <dgm:prSet presAssocID="{C4458D7C-CB94-41C0-BED4-383BDDFE1FBC}" presName="node" presStyleLbl="node1" presStyleIdx="1" presStyleCnt="2" custScaleX="175587" custLinFactNeighborX="-1752" custLinFactNeighborY="3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81746-6A33-4453-8BCD-44F1BA867464}" srcId="{3C455CFB-F9C5-41BD-A664-1565B1AACEB6}" destId="{A2F95F54-9F1A-4976-9B09-DAD6D7106E05}" srcOrd="0" destOrd="0" parTransId="{77D871C8-34F0-42E2-85A0-802D7120B69D}" sibTransId="{06AF9CAE-CA28-4E83-B57D-AFDF59FA5317}"/>
    <dgm:cxn modelId="{B1D7FB91-2999-46D4-BD36-61CF42A4A834}" type="presOf" srcId="{C4458D7C-CB94-41C0-BED4-383BDDFE1FBC}" destId="{130285DF-0B5C-4A79-9F34-69B1498D32E6}" srcOrd="0" destOrd="0" presId="urn:microsoft.com/office/officeart/2005/8/layout/process2"/>
    <dgm:cxn modelId="{CA7DEDF2-47EE-4496-BF9B-1AD87AB18F31}" srcId="{3C455CFB-F9C5-41BD-A664-1565B1AACEB6}" destId="{C4458D7C-CB94-41C0-BED4-383BDDFE1FBC}" srcOrd="1" destOrd="0" parTransId="{2C966890-886A-4743-BEEF-6B9EC341BF5C}" sibTransId="{4BB4FA66-E5BF-4671-9E0B-FEBA22F02CD8}"/>
    <dgm:cxn modelId="{C2629D62-DF46-41D9-A611-D360F943A443}" type="presOf" srcId="{06AF9CAE-CA28-4E83-B57D-AFDF59FA5317}" destId="{E3576537-F375-40D8-995A-C28FC13DB621}" srcOrd="1" destOrd="0" presId="urn:microsoft.com/office/officeart/2005/8/layout/process2"/>
    <dgm:cxn modelId="{A7B79AD2-B2DB-4483-9B19-5D401AE38BF7}" type="presOf" srcId="{3C455CFB-F9C5-41BD-A664-1565B1AACEB6}" destId="{0164F8F3-FB41-4514-BEF2-FC234897EE28}" srcOrd="0" destOrd="0" presId="urn:microsoft.com/office/officeart/2005/8/layout/process2"/>
    <dgm:cxn modelId="{6DA176CD-6C24-49C4-AEB7-4A2D7EBE5A26}" type="presOf" srcId="{A2F95F54-9F1A-4976-9B09-DAD6D7106E05}" destId="{31BDBF25-2848-43AD-A8AD-A8B2D575E303}" srcOrd="0" destOrd="0" presId="urn:microsoft.com/office/officeart/2005/8/layout/process2"/>
    <dgm:cxn modelId="{CA9AD425-7388-44E8-8E52-4BB458326F52}" type="presOf" srcId="{06AF9CAE-CA28-4E83-B57D-AFDF59FA5317}" destId="{0613B5ED-6430-4584-8D59-14D8AF160567}" srcOrd="0" destOrd="0" presId="urn:microsoft.com/office/officeart/2005/8/layout/process2"/>
    <dgm:cxn modelId="{96A4A066-16F6-478E-A7E8-64EA2B0B425E}" type="presParOf" srcId="{0164F8F3-FB41-4514-BEF2-FC234897EE28}" destId="{31BDBF25-2848-43AD-A8AD-A8B2D575E303}" srcOrd="0" destOrd="0" presId="urn:microsoft.com/office/officeart/2005/8/layout/process2"/>
    <dgm:cxn modelId="{B824DDA8-BCA7-4708-A274-839D7838E5C3}" type="presParOf" srcId="{0164F8F3-FB41-4514-BEF2-FC234897EE28}" destId="{0613B5ED-6430-4584-8D59-14D8AF160567}" srcOrd="1" destOrd="0" presId="urn:microsoft.com/office/officeart/2005/8/layout/process2"/>
    <dgm:cxn modelId="{5B236721-E4FE-4CFD-96AC-156C8C82E17B}" type="presParOf" srcId="{0613B5ED-6430-4584-8D59-14D8AF160567}" destId="{E3576537-F375-40D8-995A-C28FC13DB621}" srcOrd="0" destOrd="0" presId="urn:microsoft.com/office/officeart/2005/8/layout/process2"/>
    <dgm:cxn modelId="{4978908D-FFA6-4779-BDE3-8AE6B35748F8}" type="presParOf" srcId="{0164F8F3-FB41-4514-BEF2-FC234897EE28}" destId="{130285DF-0B5C-4A79-9F34-69B1498D32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55CFB-F9C5-41BD-A664-1565B1AACEB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2F95F54-9F1A-4976-9B09-DAD6D7106E0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Внутренняя оценка</a:t>
          </a:r>
          <a:endParaRPr lang="ru-RU" dirty="0">
            <a:solidFill>
              <a:schemeClr val="tx1"/>
            </a:solidFill>
          </a:endParaRPr>
        </a:p>
      </dgm:t>
    </dgm:pt>
    <dgm:pt modelId="{77D871C8-34F0-42E2-85A0-802D7120B69D}" type="parTrans" cxnId="{8F481746-6A33-4453-8BCD-44F1BA867464}">
      <dgm:prSet/>
      <dgm:spPr/>
      <dgm:t>
        <a:bodyPr/>
        <a:lstStyle/>
        <a:p>
          <a:endParaRPr lang="ru-RU"/>
        </a:p>
      </dgm:t>
    </dgm:pt>
    <dgm:pt modelId="{06AF9CAE-CA28-4E83-B57D-AFDF59FA5317}" type="sibTrans" cxnId="{8F481746-6A33-4453-8BCD-44F1BA86746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C4458D7C-CB94-41C0-BED4-383BDDFE1FB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Итоговые работы + накопленная оценка</a:t>
          </a:r>
          <a:endParaRPr lang="ru-RU" dirty="0">
            <a:solidFill>
              <a:schemeClr val="tx1"/>
            </a:solidFill>
          </a:endParaRPr>
        </a:p>
      </dgm:t>
    </dgm:pt>
    <dgm:pt modelId="{2C966890-886A-4743-BEEF-6B9EC341BF5C}" type="parTrans" cxnId="{CA7DEDF2-47EE-4496-BF9B-1AD87AB18F31}">
      <dgm:prSet/>
      <dgm:spPr/>
      <dgm:t>
        <a:bodyPr/>
        <a:lstStyle/>
        <a:p>
          <a:endParaRPr lang="ru-RU"/>
        </a:p>
      </dgm:t>
    </dgm:pt>
    <dgm:pt modelId="{4BB4FA66-E5BF-4671-9E0B-FEBA22F02CD8}" type="sibTrans" cxnId="{CA7DEDF2-47EE-4496-BF9B-1AD87AB18F31}">
      <dgm:prSet/>
      <dgm:spPr/>
      <dgm:t>
        <a:bodyPr/>
        <a:lstStyle/>
        <a:p>
          <a:endParaRPr lang="ru-RU"/>
        </a:p>
      </dgm:t>
    </dgm:pt>
    <dgm:pt modelId="{0164F8F3-FB41-4514-BEF2-FC234897EE28}" type="pres">
      <dgm:prSet presAssocID="{3C455CFB-F9C5-41BD-A664-1565B1AACEB6}" presName="linearFlow" presStyleCnt="0">
        <dgm:presLayoutVars>
          <dgm:resizeHandles val="exact"/>
        </dgm:presLayoutVars>
      </dgm:prSet>
      <dgm:spPr/>
    </dgm:pt>
    <dgm:pt modelId="{31BDBF25-2848-43AD-A8AD-A8B2D575E303}" type="pres">
      <dgm:prSet presAssocID="{A2F95F54-9F1A-4976-9B09-DAD6D7106E05}" presName="node" presStyleLbl="node1" presStyleIdx="0" presStyleCnt="2" custScaleX="183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B5ED-6430-4584-8D59-14D8AF160567}" type="pres">
      <dgm:prSet presAssocID="{06AF9CAE-CA28-4E83-B57D-AFDF59FA53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3576537-F375-40D8-995A-C28FC13DB621}" type="pres">
      <dgm:prSet presAssocID="{06AF9CAE-CA28-4E83-B57D-AFDF59FA53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30285DF-0B5C-4A79-9F34-69B1498D32E6}" type="pres">
      <dgm:prSet presAssocID="{C4458D7C-CB94-41C0-BED4-383BDDFE1FBC}" presName="node" presStyleLbl="node1" presStyleIdx="1" presStyleCnt="2" custScaleX="175587" custLinFactNeighborX="-1752" custLinFactNeighborY="3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81746-6A33-4453-8BCD-44F1BA867464}" srcId="{3C455CFB-F9C5-41BD-A664-1565B1AACEB6}" destId="{A2F95F54-9F1A-4976-9B09-DAD6D7106E05}" srcOrd="0" destOrd="0" parTransId="{77D871C8-34F0-42E2-85A0-802D7120B69D}" sibTransId="{06AF9CAE-CA28-4E83-B57D-AFDF59FA5317}"/>
    <dgm:cxn modelId="{29579BAE-66FD-4F1A-9C24-C7290E4020E3}" type="presOf" srcId="{3C455CFB-F9C5-41BD-A664-1565B1AACEB6}" destId="{0164F8F3-FB41-4514-BEF2-FC234897EE28}" srcOrd="0" destOrd="0" presId="urn:microsoft.com/office/officeart/2005/8/layout/process2"/>
    <dgm:cxn modelId="{2C73D6AD-5835-4E97-AD5D-4F7C1C39E3D1}" type="presOf" srcId="{A2F95F54-9F1A-4976-9B09-DAD6D7106E05}" destId="{31BDBF25-2848-43AD-A8AD-A8B2D575E303}" srcOrd="0" destOrd="0" presId="urn:microsoft.com/office/officeart/2005/8/layout/process2"/>
    <dgm:cxn modelId="{F6A0606D-2EFE-41AA-9DBB-BA937B226FA3}" type="presOf" srcId="{C4458D7C-CB94-41C0-BED4-383BDDFE1FBC}" destId="{130285DF-0B5C-4A79-9F34-69B1498D32E6}" srcOrd="0" destOrd="0" presId="urn:microsoft.com/office/officeart/2005/8/layout/process2"/>
    <dgm:cxn modelId="{E4EDFEB7-8B81-422B-A958-A4BF28AA4668}" type="presOf" srcId="{06AF9CAE-CA28-4E83-B57D-AFDF59FA5317}" destId="{E3576537-F375-40D8-995A-C28FC13DB621}" srcOrd="1" destOrd="0" presId="urn:microsoft.com/office/officeart/2005/8/layout/process2"/>
    <dgm:cxn modelId="{CA7DEDF2-47EE-4496-BF9B-1AD87AB18F31}" srcId="{3C455CFB-F9C5-41BD-A664-1565B1AACEB6}" destId="{C4458D7C-CB94-41C0-BED4-383BDDFE1FBC}" srcOrd="1" destOrd="0" parTransId="{2C966890-886A-4743-BEEF-6B9EC341BF5C}" sibTransId="{4BB4FA66-E5BF-4671-9E0B-FEBA22F02CD8}"/>
    <dgm:cxn modelId="{1918D671-F024-4D21-8C9F-64530070128D}" type="presOf" srcId="{06AF9CAE-CA28-4E83-B57D-AFDF59FA5317}" destId="{0613B5ED-6430-4584-8D59-14D8AF160567}" srcOrd="0" destOrd="0" presId="urn:microsoft.com/office/officeart/2005/8/layout/process2"/>
    <dgm:cxn modelId="{FD5E6FA1-3A0D-4F9B-A168-C89265997AAF}" type="presParOf" srcId="{0164F8F3-FB41-4514-BEF2-FC234897EE28}" destId="{31BDBF25-2848-43AD-A8AD-A8B2D575E303}" srcOrd="0" destOrd="0" presId="urn:microsoft.com/office/officeart/2005/8/layout/process2"/>
    <dgm:cxn modelId="{E2E4D3D7-80BA-47F4-BDE2-22C75A1ADF1B}" type="presParOf" srcId="{0164F8F3-FB41-4514-BEF2-FC234897EE28}" destId="{0613B5ED-6430-4584-8D59-14D8AF160567}" srcOrd="1" destOrd="0" presId="urn:microsoft.com/office/officeart/2005/8/layout/process2"/>
    <dgm:cxn modelId="{EB0B6B1F-3970-4B9B-B374-0771AB35AF49}" type="presParOf" srcId="{0613B5ED-6430-4584-8D59-14D8AF160567}" destId="{E3576537-F375-40D8-995A-C28FC13DB621}" srcOrd="0" destOrd="0" presId="urn:microsoft.com/office/officeart/2005/8/layout/process2"/>
    <dgm:cxn modelId="{79C8D748-BD9F-47D3-B749-450E237A8A0E}" type="presParOf" srcId="{0164F8F3-FB41-4514-BEF2-FC234897EE28}" destId="{130285DF-0B5C-4A79-9F34-69B1498D32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1" cy="498007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5500" cy="498007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18EA292-90DE-4A99-82B2-C3CD8FC2B260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5501" cy="498007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87" y="9430218"/>
            <a:ext cx="2945500" cy="498007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B49D7D1D-69B5-42FE-9E45-406C8C4BA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36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77827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77828" name="AutoShape 3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77829" name="AutoShape 4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77830" name="AutoShape 5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0" y="0"/>
            <a:ext cx="2947088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77832" name="Text Box 7"/>
          <p:cNvSpPr txBox="1">
            <a:spLocks noChangeArrowheads="1"/>
          </p:cNvSpPr>
          <p:nvPr/>
        </p:nvSpPr>
        <p:spPr bwMode="auto">
          <a:xfrm>
            <a:off x="3850587" y="0"/>
            <a:ext cx="2947088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82953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4538"/>
            <a:ext cx="4951413" cy="37147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0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9609" y="4715109"/>
            <a:ext cx="5432106" cy="44613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297" tIns="46954" rIns="90297" bIns="46954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77835" name="Text Box 10"/>
          <p:cNvSpPr txBox="1">
            <a:spLocks noChangeArrowheads="1"/>
          </p:cNvSpPr>
          <p:nvPr/>
        </p:nvSpPr>
        <p:spPr bwMode="auto">
          <a:xfrm>
            <a:off x="0" y="9430218"/>
            <a:ext cx="2947088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3850587" y="9430218"/>
            <a:ext cx="2939148" cy="4884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297" tIns="46954" rIns="90297" bIns="469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450746" algn="l"/>
                <a:tab pos="901490" algn="l"/>
                <a:tab pos="1352236" algn="l"/>
                <a:tab pos="1802980" algn="l"/>
                <a:tab pos="2253726" algn="l"/>
                <a:tab pos="270447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Segoe UI" pitchFamily="34" charset="0"/>
              </a:defRPr>
            </a:lvl1pPr>
          </a:lstStyle>
          <a:p>
            <a:pPr>
              <a:defRPr/>
            </a:pPr>
            <a:fld id="{A04DA1AA-C6C1-4B30-9838-AD3A7E71FD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252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675A9C9-1D37-453C-AD7C-CE46D8E85713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solidFill>
            <a:srgbClr val="FFFFFF"/>
          </a:solidFill>
          <a:ln/>
        </p:spPr>
      </p:sp>
      <p:sp>
        <p:nvSpPr>
          <p:cNvPr id="83972" name="Text Box 2"/>
          <p:cNvSpPr txBox="1">
            <a:spLocks noChangeArrowheads="1"/>
          </p:cNvSpPr>
          <p:nvPr/>
        </p:nvSpPr>
        <p:spPr bwMode="auto">
          <a:xfrm>
            <a:off x="679609" y="4715109"/>
            <a:ext cx="5440045" cy="446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700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4538"/>
            <a:ext cx="4951413" cy="3714750"/>
          </a:xfrm>
          <a:ln/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Calibri" pitchFamily="34" charset="0"/>
            </a:endParaRPr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E34FEC-BD2C-47BA-B7A3-D0658EAC0733}" type="slidenum">
              <a:rPr lang="ru-RU" altLang="ru-RU" smtClean="0">
                <a:latin typeface="Palatino Linotype" pitchFamily="18" charset="0"/>
                <a:cs typeface="Arial" charset="0"/>
              </a:rPr>
              <a:pPr/>
              <a:t>2</a:t>
            </a:fld>
            <a:endParaRPr lang="ru-RU" altLang="ru-RU" smtClean="0">
              <a:latin typeface="Palatino Linotype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37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7107" y="8734284"/>
            <a:ext cx="2972494" cy="45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42" tIns="45871" rIns="91742" bIns="45871" anchor="b"/>
          <a:lstStyle/>
          <a:p>
            <a:pPr algn="r" defTabSz="917418"/>
            <a:fld id="{391E13CF-55B4-4043-9230-A3ADBB7A3A39}" type="slidenum">
              <a:rPr lang="ru-RU" altLang="ru-RU" sz="1200">
                <a:solidFill>
                  <a:srgbClr val="000000"/>
                </a:solidFill>
                <a:latin typeface="Times New Roman" pitchFamily="18" charset="0"/>
              </a:rPr>
              <a:pPr algn="r" defTabSz="917418"/>
              <a:t>19</a:t>
            </a:fld>
            <a:endParaRPr lang="ru-RU" alt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4538"/>
            <a:ext cx="4951413" cy="3714750"/>
          </a:xfrm>
          <a:ln/>
        </p:spPr>
      </p:sp>
      <p:sp>
        <p:nvSpPr>
          <p:cNvPr id="86020" name="Rectangle 3"/>
          <p:cNvSpPr>
            <a:spLocks noGrp="1"/>
          </p:cNvSpPr>
          <p:nvPr>
            <p:ph type="body" idx="1"/>
          </p:nvPr>
        </p:nvSpPr>
        <p:spPr>
          <a:xfrm>
            <a:off x="685960" y="4367142"/>
            <a:ext cx="5487681" cy="4137292"/>
          </a:xfrm>
          <a:noFill/>
        </p:spPr>
        <p:txBody>
          <a:bodyPr lIns="92384" tIns="46192" rIns="92384" bIns="46192"/>
          <a:lstStyle/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06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449152" algn="l"/>
                <a:tab pos="899898" algn="l"/>
                <a:tab pos="1350642" algn="l"/>
                <a:tab pos="1801388" algn="l"/>
                <a:tab pos="2252133" algn="l"/>
                <a:tab pos="2702878" algn="l"/>
              </a:tabLst>
            </a:pPr>
            <a:fld id="{B76A72C8-4FC5-4115-A62B-764DB38B382B}" type="slidenum">
              <a:rPr lang="ru-RU" altLang="ru-RU" smtClean="0"/>
              <a:pPr>
                <a:tabLst>
                  <a:tab pos="449152" algn="l"/>
                  <a:tab pos="899898" algn="l"/>
                  <a:tab pos="1350642" algn="l"/>
                  <a:tab pos="1801388" algn="l"/>
                  <a:tab pos="2252133" algn="l"/>
                  <a:tab pos="2702878" algn="l"/>
                </a:tabLst>
              </a:pPr>
              <a:t>20</a:t>
            </a:fld>
            <a:endParaRPr lang="ru-RU" altLang="ru-RU" smtClean="0"/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88975"/>
            <a:ext cx="4595812" cy="3448050"/>
          </a:xfrm>
          <a:solidFill>
            <a:srgbClr val="FFFFFF"/>
          </a:solidFill>
          <a:ln/>
        </p:spPr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685960" y="4367142"/>
            <a:ext cx="5487681" cy="41372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36" tIns="45868" rIns="91736" bIns="45868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87045" name="Text Box 3"/>
          <p:cNvSpPr txBox="1">
            <a:spLocks noChangeArrowheads="1"/>
          </p:cNvSpPr>
          <p:nvPr/>
        </p:nvSpPr>
        <p:spPr bwMode="auto">
          <a:xfrm>
            <a:off x="3885520" y="8732689"/>
            <a:ext cx="2972494" cy="4596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736" tIns="45868" rIns="91736" bIns="45868" anchor="b"/>
          <a:lstStyle/>
          <a:p>
            <a:pPr eaLnBrk="1" hangingPunct="1">
              <a:buSzPct val="100000"/>
              <a:tabLst>
                <a:tab pos="0" algn="l"/>
                <a:tab pos="449152" algn="l"/>
                <a:tab pos="899898" algn="l"/>
                <a:tab pos="1350642" algn="l"/>
                <a:tab pos="1801388" algn="l"/>
                <a:tab pos="2252133" algn="l"/>
                <a:tab pos="2702878" algn="l"/>
                <a:tab pos="3153623" algn="l"/>
                <a:tab pos="3604368" algn="l"/>
                <a:tab pos="4055113" algn="l"/>
                <a:tab pos="4505858" algn="l"/>
                <a:tab pos="4956603" algn="l"/>
                <a:tab pos="5407349" algn="l"/>
                <a:tab pos="5858093" algn="l"/>
                <a:tab pos="6308839" algn="l"/>
                <a:tab pos="6759583" algn="l"/>
                <a:tab pos="7210329" algn="l"/>
                <a:tab pos="7661073" algn="l"/>
                <a:tab pos="8111819" algn="l"/>
                <a:tab pos="8562564" algn="l"/>
                <a:tab pos="9013309" algn="l"/>
              </a:tabLst>
            </a:pPr>
            <a:fld id="{D330AAB4-71AC-43A8-A04C-E5CCEB6045AD}" type="slidenum">
              <a:rPr lang="ru-RU" altLang="ru-RU" sz="1200">
                <a:solidFill>
                  <a:srgbClr val="000000"/>
                </a:solidFill>
                <a:latin typeface="Calibri" pitchFamily="34" charset="0"/>
                <a:cs typeface="Segoe UI" pitchFamily="34" charset="0"/>
              </a:rPr>
              <a:pPr eaLnBrk="1" hangingPunct="1">
                <a:buSzPct val="100000"/>
                <a:tabLst>
                  <a:tab pos="0" algn="l"/>
                  <a:tab pos="449152" algn="l"/>
                  <a:tab pos="899898" algn="l"/>
                  <a:tab pos="1350642" algn="l"/>
                  <a:tab pos="1801388" algn="l"/>
                  <a:tab pos="2252133" algn="l"/>
                  <a:tab pos="2702878" algn="l"/>
                  <a:tab pos="3153623" algn="l"/>
                  <a:tab pos="3604368" algn="l"/>
                  <a:tab pos="4055113" algn="l"/>
                  <a:tab pos="4505858" algn="l"/>
                  <a:tab pos="4956603" algn="l"/>
                  <a:tab pos="5407349" algn="l"/>
                  <a:tab pos="5858093" algn="l"/>
                  <a:tab pos="6308839" algn="l"/>
                  <a:tab pos="6759583" algn="l"/>
                  <a:tab pos="7210329" algn="l"/>
                  <a:tab pos="7661073" algn="l"/>
                  <a:tab pos="8111819" algn="l"/>
                  <a:tab pos="8562564" algn="l"/>
                  <a:tab pos="9013309" algn="l"/>
                </a:tabLst>
              </a:pPr>
              <a:t>20</a:t>
            </a:fld>
            <a:endParaRPr lang="ru-RU" altLang="ru-RU" sz="1200">
              <a:solidFill>
                <a:srgbClr val="000000"/>
              </a:solidFill>
              <a:latin typeface="Calibr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35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4538"/>
            <a:ext cx="4951413" cy="3714750"/>
          </a:xfrm>
          <a:ln/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F8E9D8-6E58-4115-898C-F87892322194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49817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4538"/>
            <a:ext cx="4951413" cy="3714750"/>
          </a:xfrm>
          <a:ln/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89092" name="Номер слайда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455523" algn="l"/>
                <a:tab pos="912640" algn="l"/>
                <a:tab pos="1368163" algn="l"/>
                <a:tab pos="1825279" algn="l"/>
                <a:tab pos="2282395" algn="l"/>
                <a:tab pos="2737918" algn="l"/>
              </a:tabLst>
            </a:pPr>
            <a:fld id="{B8599A04-2A9F-4DF6-BDE2-1C4F730244C5}" type="slidenum">
              <a:rPr lang="ru-RU" altLang="ru-RU" smtClean="0">
                <a:latin typeface="Calibri" pitchFamily="34" charset="0"/>
              </a:rPr>
              <a:pPr>
                <a:tabLst>
                  <a:tab pos="455523" algn="l"/>
                  <a:tab pos="912640" algn="l"/>
                  <a:tab pos="1368163" algn="l"/>
                  <a:tab pos="1825279" algn="l"/>
                  <a:tab pos="2282395" algn="l"/>
                  <a:tab pos="2737918" algn="l"/>
                </a:tabLst>
              </a:pPr>
              <a:t>23</a:t>
            </a:fld>
            <a:endParaRPr lang="ru-RU" altLang="ru-RU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1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4538"/>
            <a:ext cx="4951413" cy="3714750"/>
          </a:xfrm>
          <a:ln/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455523" algn="l"/>
                <a:tab pos="912640" algn="l"/>
                <a:tab pos="1368163" algn="l"/>
                <a:tab pos="1825279" algn="l"/>
                <a:tab pos="2282395" algn="l"/>
                <a:tab pos="2737918" algn="l"/>
              </a:tabLst>
            </a:pPr>
            <a:fld id="{0BB4856F-94FD-458C-90AA-6AB10F745831}" type="slidenum">
              <a:rPr lang="ru-RU" altLang="ru-RU" smtClean="0">
                <a:latin typeface="Calibri" pitchFamily="34" charset="0"/>
                <a:cs typeface="Arial" charset="0"/>
              </a:rPr>
              <a:pPr>
                <a:tabLst>
                  <a:tab pos="455523" algn="l"/>
                  <a:tab pos="912640" algn="l"/>
                  <a:tab pos="1368163" algn="l"/>
                  <a:tab pos="1825279" algn="l"/>
                  <a:tab pos="2282395" algn="l"/>
                  <a:tab pos="2737918" algn="l"/>
                </a:tabLst>
              </a:pPr>
              <a:t>25</a:t>
            </a:fld>
            <a:endParaRPr lang="ru-RU" altLang="ru-RU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49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57FF538-9A5C-4066-B4CF-A7A2A1375D8B}" type="slidenum">
              <a:rPr lang="ru-RU" altLang="ru-RU" smtClean="0"/>
              <a:pPr/>
              <a:t>41</a:t>
            </a:fld>
            <a:endParaRPr lang="ru-RU" altLang="ru-RU" smtClean="0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solidFill>
            <a:srgbClr val="FFFFFF"/>
          </a:solidFill>
          <a:ln/>
        </p:spPr>
      </p:sp>
      <p:sp>
        <p:nvSpPr>
          <p:cNvPr id="91140" name="Text Box 2"/>
          <p:cNvSpPr txBox="1">
            <a:spLocks noChangeArrowheads="1"/>
          </p:cNvSpPr>
          <p:nvPr/>
        </p:nvSpPr>
        <p:spPr bwMode="auto">
          <a:xfrm>
            <a:off x="679609" y="4715109"/>
            <a:ext cx="5440045" cy="4469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742" tIns="45871" rIns="91742" bIns="45871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99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A088D-3CB2-476D-8E03-D4481AD8F1ED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23DB-7B0A-465A-8B6A-1EF7FCB683FA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2725" y="1412875"/>
            <a:ext cx="2054225" cy="4705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5037" cy="4705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23915-3621-46A3-9FE0-815420616D4C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A9F18-8D92-4EF0-B2F6-4B832214F8B8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94DCD-E70C-42B7-AC4A-C24B9B028417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A187D-273C-499E-AB15-677D412CB78B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725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0E7BD-119D-4861-B79D-BE0B289BE63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FC7FC-1AAD-445E-A339-636201696F1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79F0-B767-40D8-A9C6-028F56E817F7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B940-29C0-4FB5-A779-1319B5CAD20A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30E2-8CD5-4C05-9DF1-64C15D9AA7C9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20E4-E71B-4909-B0D8-3CD34D41DDDE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72711-59B8-4079-91B3-F6114FC50E13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2766-D874-4FBE-B594-91235E1DBE2C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2725" y="1412875"/>
            <a:ext cx="2054225" cy="4705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5037" cy="4705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668C-E91D-46C9-8B5D-C202DE4D3274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45DC6908-7A09-4F0A-BB08-0838D767CDF8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F1DF4E97-0B8D-4D38-86B2-10B0F8E2537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51B06910-680D-467E-8DC1-05E7D23D378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725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76A20CB9-4DAF-4356-B42E-5C9F097BC7A9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DA63EB35-A272-4419-B5C6-B668405D407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5E4E7A15-391A-462F-BF19-6CB9FD67EB00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1BACDC21-A667-4F2F-A906-EB8956159AB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19088-77E1-4878-968A-B89CCD9F1AF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2A8B2E5B-B3C8-48C8-9495-B22ADC4E48F3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16CF3F82-9F57-4820-933A-A9AB3AA1E23C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95506CDC-A5FC-4C3D-9DDF-13EB82ADE33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2725" y="1412875"/>
            <a:ext cx="2054225" cy="4705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5037" cy="4705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B2D026A7-2F2C-4018-9730-34611018A9B8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32662F3E-E612-4775-818F-6C4086683D44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B40CBE1E-48B7-458F-94EE-8016B88ECAF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52664B7D-898C-40AF-96FF-3CE409443AB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725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674E981C-FA66-4C8B-9F1F-E05015E05CF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CF783F0D-F2D9-4711-9C89-636AB77F77C4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10FFC936-6829-4415-8D5D-8DBB98E51CA8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725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49F1-3DA3-48B4-9E2D-C993CABB4C19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6801019B-AFF0-4550-BD7A-CE325E48CB7E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1B82879B-0219-4E9C-9317-62A9B6524D3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65C137AA-7D68-478F-9C30-1E58AA413A50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407F101C-9CB0-4EFC-9FC0-E284B83A4B4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2725" y="1412875"/>
            <a:ext cx="2054225" cy="4705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5037" cy="4705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9A0D3FB3-7A83-4379-89F1-0E19D5E661B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33B2CFDC-8DC1-4429-A468-B5C0A0353969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E17FFF61-814B-42FD-8E08-11D67BC1AC0D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589901FE-2C07-404D-9E61-E93530892193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725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3787DA97-4954-4BEB-BCFA-B9BB42FF275C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2B64E775-A6AB-49FC-B841-24B59B9B3D21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F29E-51B0-4849-9408-AC2E5948F472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EA8C0932-9AF5-4D04-83DA-CAD417259938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08206DA2-FC76-4751-9970-91DC9A7E55D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9302233F-55D4-4DB4-B338-569F4601140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FDB1AA81-EA5E-4F88-BE8A-9B5FDAAE624A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F015318E-9012-4720-AD76-33653BDF17F1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2725" y="1412875"/>
            <a:ext cx="2054225" cy="4705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5037" cy="4705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algn="l" eaLnBrk="0" hangingPunct="0">
              <a:buSzTx/>
              <a:defRPr/>
            </a:lvl1pPr>
          </a:lstStyle>
          <a:p>
            <a:pPr>
              <a:defRPr/>
            </a:pPr>
            <a:fld id="{1B7CD14E-062D-42EC-8DA7-DADDCA8CC419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3FD87-EE6A-4DBB-A5B3-F5E32106298A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B997D-40BF-4F1B-8A20-623F8E7C551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7382-EC22-40E5-9F96-B7268D0E676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0725" y="2852738"/>
            <a:ext cx="3921125" cy="326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52427-5C43-42E8-8F7F-5E10AD5293B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C30C-EE33-4154-B076-8CB26047022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63FD-C60E-418F-8215-3D4452C955F1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357D5-04F5-4A8E-AE14-0D60B571DCB0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873BF-17E2-40E5-908A-EC6F9A35D78B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B8E93-207E-4858-9EB9-80E2AD46719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C8EFF-79A9-4B9D-BE1A-844FAEB8B936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8C92-9770-4A41-BEC1-192F712D038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2725" y="1412875"/>
            <a:ext cx="2054225" cy="4705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5037" cy="4705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DC648-96AF-4228-BD26-3BF236EB07C4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D899-1653-41F4-8FAC-27B7A8B27B6C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C3BC6-9604-4BB6-874C-4F710E394F40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6620-25F5-4AA6-93A3-054EC8CA852D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1662" cy="113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7994650" cy="326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AE65C387-E9A7-4E7F-BBD6-85E063C8CBAC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</p:sldLayoutIdLst>
  <p:hf sldNum="0"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1662" cy="113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7994650" cy="326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7F2AF56C-3BB2-4975-B72F-587B92995D5B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1662" cy="113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7994650" cy="326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7236E38A-5DAD-408A-9038-C9798853457F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0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23" r:id="rId2"/>
    <p:sldLayoutId id="2147484424" r:id="rId3"/>
    <p:sldLayoutId id="2147484425" r:id="rId4"/>
    <p:sldLayoutId id="2147484426" r:id="rId5"/>
    <p:sldLayoutId id="2147484427" r:id="rId6"/>
    <p:sldLayoutId id="2147484428" r:id="rId7"/>
    <p:sldLayoutId id="2147484429" r:id="rId8"/>
    <p:sldLayoutId id="2147484430" r:id="rId9"/>
    <p:sldLayoutId id="2147484431" r:id="rId10"/>
    <p:sldLayoutId id="2147484432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1662" cy="113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7994650" cy="326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E5D7AD75-4C1E-4805-BEAB-19C0533A0E31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3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1662" cy="113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7994650" cy="326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7D0D34DB-913A-484E-A4B1-37B505138C69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7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1662" cy="1135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7994650" cy="326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5663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fld id="{29A80416-74EB-4410-BED5-64204C32EB65}" type="datetime1">
              <a:rPr lang="ru-RU" altLang="ru-RU"/>
              <a:pPr>
                <a:defRPr/>
              </a:pPr>
              <a:t>15.11.2017</a:t>
            </a:fld>
            <a:endParaRPr lang="ru-RU" altLang="ru-RU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381000" y="3886200"/>
            <a:ext cx="85344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671888" y="5327650"/>
            <a:ext cx="5256212" cy="925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800" b="1">
                <a:solidFill>
                  <a:srgbClr val="0C1C1D"/>
                </a:solidFill>
              </a:rPr>
              <a:t>Скворцов П.М.</a:t>
            </a: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800" b="1">
                <a:solidFill>
                  <a:srgbClr val="0C1C1D"/>
                </a:solidFill>
              </a:rPr>
              <a:t>к.п.н., зам. руководителя ФКР ГИА по биологии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39713" y="1773238"/>
            <a:ext cx="8664575" cy="35544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15000"/>
              </a:lnSpc>
              <a:buSzPct val="100000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Система оценки учебных достижений </a:t>
            </a:r>
          </a:p>
          <a:p>
            <a:pPr algn="ctr" eaLnBrk="1" hangingPunct="1">
              <a:lnSpc>
                <a:spcPct val="115000"/>
              </a:lnSpc>
              <a:buSzPct val="100000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по биологии 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соответствии с требованиями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ФГОС</a:t>
            </a:r>
            <a:r>
              <a:rPr lang="ru-RU" altLang="ru-RU" sz="2800" b="1" i="1" dirty="0" smtClean="0">
                <a:solidFill>
                  <a:srgbClr val="1E46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6" charset="0"/>
              </a:rPr>
              <a:t/>
            </a:r>
            <a:br>
              <a:rPr lang="ru-RU" altLang="ru-RU" sz="2800" b="1" i="1" dirty="0" smtClean="0">
                <a:solidFill>
                  <a:srgbClr val="1E46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6" charset="0"/>
              </a:rPr>
            </a:br>
            <a:endParaRPr lang="ru-RU" altLang="ru-RU" sz="2800" b="1" i="1" dirty="0" smtClean="0">
              <a:solidFill>
                <a:srgbClr val="1E464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285875" y="357188"/>
            <a:ext cx="6891338" cy="1281112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</a:rPr>
              <a:t>Объективная оценка учебных достижений</a:t>
            </a:r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>
          <a:xfrm>
            <a:off x="500063" y="2357438"/>
            <a:ext cx="8321675" cy="34290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altLang="ru-RU" smtClean="0"/>
              <a:t>Включает три показателя: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mtClean="0"/>
              <a:t>Оценочное мнение учителя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mtClean="0"/>
              <a:t>Самооценку учащегося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mtClean="0"/>
              <a:t>Внешнюю оценку стороннего наблюдателя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1285875" y="623888"/>
            <a:ext cx="7572375" cy="8763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</a:rPr>
              <a:t>Оценочное мнение учителя</a:t>
            </a:r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>
          <a:xfrm>
            <a:off x="714375" y="1785938"/>
            <a:ext cx="8215313" cy="450056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Опирается на собственное видение «правильности» выполнения учащимся предложенной учебной работы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Является результатом критического (как правило) осмысления собственного педагогического опыта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Имеет тенденции к увеличению субъективности оценки со временем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1285875" y="623888"/>
            <a:ext cx="7572375" cy="8763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</a:rPr>
              <a:t>Самооценка учащегося</a:t>
            </a:r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>
          <a:xfrm>
            <a:off x="714375" y="1785938"/>
            <a:ext cx="8215313" cy="450056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Формируется в процессе обучения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Является результатом соотнесения собственного эталона «правильности» с полученным результатом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Имеет сильно выраженную степень неадекватности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1285875" y="214313"/>
            <a:ext cx="7572375" cy="1285875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bg1"/>
                </a:solidFill>
              </a:rPr>
              <a:t>Внешняя оценка стороннего наблюдателя</a:t>
            </a:r>
          </a:p>
        </p:txBody>
      </p:sp>
      <p:sp>
        <p:nvSpPr>
          <p:cNvPr id="53251" name="Объект 2"/>
          <p:cNvSpPr>
            <a:spLocks noGrp="1"/>
          </p:cNvSpPr>
          <p:nvPr>
            <p:ph idx="1"/>
          </p:nvPr>
        </p:nvSpPr>
        <p:spPr>
          <a:xfrm>
            <a:off x="714375" y="1785938"/>
            <a:ext cx="8215313" cy="46434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altLang="ru-RU" sz="3000" smtClean="0"/>
              <a:t>Сторонний наблюдатель: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b="1" i="1" smtClean="0">
                <a:solidFill>
                  <a:srgbClr val="FB1705"/>
                </a:solidFill>
              </a:rPr>
              <a:t>Одноклассник учащегося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b="1" i="1" smtClean="0">
                <a:solidFill>
                  <a:srgbClr val="FB1705"/>
                </a:solidFill>
              </a:rPr>
              <a:t>Родители учащегося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3000" smtClean="0"/>
              <a:t>Государственные структуры, отвечающие за качество образования (</a:t>
            </a:r>
            <a:r>
              <a:rPr lang="ru-RU" sz="2800" smtClean="0"/>
              <a:t>независимая оценка качества подготовки обучающихся)</a:t>
            </a:r>
            <a:endParaRPr lang="ru-RU" alt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Качество образования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None/>
            </a:pPr>
            <a:r>
              <a:rPr lang="ru-RU" sz="2800" smtClean="0"/>
              <a:t>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 (ст.2 273 ФЗ от 28.12.12)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Качество образования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None/>
            </a:pPr>
            <a:r>
              <a:rPr lang="ru-RU" sz="2800" smtClean="0"/>
              <a:t>комплексная </a:t>
            </a:r>
            <a:r>
              <a:rPr lang="ru-RU" sz="2800" smtClean="0">
                <a:solidFill>
                  <a:srgbClr val="FB1705"/>
                </a:solidFill>
              </a:rPr>
              <a:t>характеристика образовательной деятельности и подготовки обучающегося</a:t>
            </a:r>
            <a:r>
              <a:rPr lang="ru-RU" sz="2800" smtClean="0"/>
              <a:t>, выражающая </a:t>
            </a:r>
            <a:r>
              <a:rPr lang="ru-RU" sz="2800" smtClean="0">
                <a:solidFill>
                  <a:srgbClr val="FB1705"/>
                </a:solidFill>
              </a:rPr>
              <a:t>степень</a:t>
            </a:r>
            <a:r>
              <a:rPr lang="ru-RU" sz="2800" smtClean="0"/>
              <a:t> их </a:t>
            </a:r>
            <a:r>
              <a:rPr lang="ru-RU" sz="2800" smtClean="0">
                <a:solidFill>
                  <a:srgbClr val="FB1705"/>
                </a:solidFill>
              </a:rPr>
              <a:t>соответствия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FB1705"/>
                </a:solidFill>
              </a:rPr>
              <a:t>федеральным государственным образовательным стандартам</a:t>
            </a:r>
            <a:r>
              <a:rPr lang="ru-RU" sz="2800" smtClean="0"/>
              <a:t>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</a:t>
            </a:r>
            <a:r>
              <a:rPr lang="ru-RU" sz="2800" smtClean="0">
                <a:solidFill>
                  <a:srgbClr val="FB1705"/>
                </a:solidFill>
              </a:rPr>
              <a:t>в том числе степень достижения планируемых результатов образовательной программы</a:t>
            </a:r>
            <a:r>
              <a:rPr lang="ru-RU" sz="2800" smtClean="0"/>
              <a:t> (ст.2 273 ФЗ от 28.12.12)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1238250" y="260350"/>
            <a:ext cx="7213600" cy="1135063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bg1"/>
                </a:solidFill>
              </a:rPr>
              <a:t>Формы, методы, виды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435975" cy="4897437"/>
          </a:xfrm>
        </p:spPr>
        <p:txBody>
          <a:bodyPr/>
          <a:lstStyle/>
          <a:p>
            <a:pPr indent="269875"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b="1" smtClean="0">
                <a:solidFill>
                  <a:schemeClr val="tx1"/>
                </a:solidFill>
                <a:ea typeface="@Arial Unicode MS" pitchFamily="34" charset="-128"/>
                <a:cs typeface="Times New Roman" pitchFamily="18" charset="0"/>
              </a:rPr>
              <a:t>Арсенал методов, форм и видов оценки учебных достижений:  </a:t>
            </a:r>
          </a:p>
          <a:p>
            <a:pPr indent="269875"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Times New Roman" pitchFamily="18" charset="0"/>
              </a:rPr>
              <a:t>различные формы оценки (индивидуальная, групповая и фронтальная) </a:t>
            </a:r>
          </a:p>
          <a:p>
            <a:pPr indent="269875"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Times New Roman" pitchFamily="18" charset="0"/>
              </a:rPr>
              <a:t>методы проверки учителем (устные опросы, как индивидуальные, так и фронтальные; письменные опросы, в том числе в тестовой форме,  диктанты, изложения, сочинения, рефераты; проверка решения задач, лабораторные и практические работы и т.п.), методы взаимопроверки и самопроверки обучающихся</a:t>
            </a:r>
          </a:p>
          <a:p>
            <a:pPr indent="269875"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Times New Roman" pitchFamily="18" charset="0"/>
              </a:rPr>
              <a:t>виды оценочных процедур по отношению ко времени их проведения  (стартовая диагностика, текущее оценивание, тематический контроль, промежуточная аттестация и итоговый контроль, в том числе и государственная итоговая аттестация)</a:t>
            </a:r>
          </a:p>
          <a:p>
            <a:pPr indent="269875"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Times New Roman" pitchFamily="18" charset="0"/>
              </a:rPr>
              <a:t>виды оценочных процедур по отношению к целям их проведения (диагностические, проверочные и контрольные)</a:t>
            </a:r>
          </a:p>
          <a:p>
            <a:pPr indent="269875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Times New Roman" pitchFamily="18" charset="0"/>
              </a:rPr>
              <a:t>формы фиксации результатов оценки (классическая система поурочного выставления отметок;  зачетная система проверки знаний и умений учащихся; критериальная система оценки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75" y="260350"/>
            <a:ext cx="6924675" cy="1135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ФГОС.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Системно-</a:t>
            </a:r>
            <a:r>
              <a:rPr lang="ru-RU" sz="3200" b="1" dirty="0" err="1" smtClean="0">
                <a:solidFill>
                  <a:schemeClr val="bg1"/>
                </a:solidFill>
              </a:rPr>
              <a:t>деятельностный</a:t>
            </a:r>
            <a:r>
              <a:rPr lang="ru-RU" sz="3200" b="1" dirty="0" smtClean="0">
                <a:solidFill>
                  <a:schemeClr val="bg1"/>
                </a:solidFill>
              </a:rPr>
              <a:t> подход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7347" name="Объект 2"/>
          <p:cNvSpPr>
            <a:spLocks noGrp="1"/>
          </p:cNvSpPr>
          <p:nvPr>
            <p:ph idx="1"/>
          </p:nvPr>
        </p:nvSpPr>
        <p:spPr>
          <a:xfrm>
            <a:off x="574675" y="1557338"/>
            <a:ext cx="7994650" cy="4679950"/>
          </a:xfrm>
        </p:spPr>
        <p:txBody>
          <a:bodyPr/>
          <a:lstStyle/>
          <a:p>
            <a:pPr indent="0" algn="just">
              <a:buFont typeface="Times New Roman" pitchFamily="18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«В основе Стандарта лежит системно-деятельностный подход, который обеспечивает:</a:t>
            </a:r>
            <a:endParaRPr lang="ru-RU" sz="2400" smtClean="0">
              <a:cs typeface="Times New Roman" pitchFamily="18" charset="0"/>
            </a:endParaRPr>
          </a:p>
          <a:p>
            <a:pPr indent="0" algn="just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формирование готовности к саморазвитию и непрерывному образованию;</a:t>
            </a:r>
            <a:endParaRPr lang="ru-RU" sz="2400" smtClean="0">
              <a:cs typeface="Times New Roman" pitchFamily="18" charset="0"/>
            </a:endParaRPr>
          </a:p>
          <a:p>
            <a:pPr indent="0" algn="just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проектирование и конструирование социальной среды развития обучающихся в системе образования;</a:t>
            </a:r>
            <a:endParaRPr lang="ru-RU" sz="2400" smtClean="0">
              <a:cs typeface="Times New Roman" pitchFamily="18" charset="0"/>
            </a:endParaRPr>
          </a:p>
          <a:p>
            <a:pPr indent="0" algn="just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активную учебно-познавательную деятельность обучающихся;</a:t>
            </a:r>
            <a:endParaRPr lang="ru-RU" sz="2400" smtClean="0">
              <a:cs typeface="Times New Roman" pitchFamily="18" charset="0"/>
            </a:endParaRPr>
          </a:p>
          <a:p>
            <a:pPr indent="0" algn="just">
              <a:buFont typeface="Wingdings" pitchFamily="2" charset="2"/>
              <a:buChar char="q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с учетом индивидуальных возрастных, психологических и физиологических особенностей обучающихся».</a:t>
            </a:r>
            <a:endParaRPr lang="ru-RU" sz="2400" smtClean="0">
              <a:cs typeface="Times New Roman" pitchFamily="18" charset="0"/>
            </a:endParaRPr>
          </a:p>
          <a:p>
            <a:pPr indent="0">
              <a:buFont typeface="Times New Roman" pitchFamily="18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429500" cy="1135063"/>
          </a:xfrm>
        </p:spPr>
        <p:txBody>
          <a:bodyPr/>
          <a:lstStyle/>
          <a:p>
            <a:r>
              <a:rPr lang="ru-RU" altLang="ru-RU" sz="2400" b="1" smtClean="0">
                <a:solidFill>
                  <a:schemeClr val="bg1"/>
                </a:solidFill>
              </a:rPr>
              <a:t>Концептуальные подходы к построению системы оценки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7994650" cy="4344987"/>
          </a:xfrm>
        </p:spPr>
        <p:txBody>
          <a:bodyPr/>
          <a:lstStyle/>
          <a:p>
            <a:pPr marL="0" indent="0"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1. Системно-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деятельностный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подход</a:t>
            </a:r>
          </a:p>
          <a:p>
            <a:pPr marL="0" indent="0">
              <a:buFont typeface="Times New Roman" pitchFamily="18" charset="0"/>
              <a:buNone/>
              <a:defRPr/>
            </a:pPr>
            <a:r>
              <a:rPr lang="ru-RU" sz="2400" dirty="0" smtClean="0"/>
              <a:t>Обеспечивается содержанием и критериями оценки</a:t>
            </a:r>
          </a:p>
          <a:p>
            <a:pPr marL="0" indent="0">
              <a:buFont typeface="Times New Roman" pitchFamily="18" charset="0"/>
              <a:buNone/>
              <a:defRPr/>
            </a:pPr>
            <a:endParaRPr lang="ru-RU" sz="1400" dirty="0" smtClean="0"/>
          </a:p>
          <a:p>
            <a:pPr marL="0" indent="0"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2. Уровневый подход</a:t>
            </a:r>
          </a:p>
          <a:p>
            <a:pPr marL="0" indent="0">
              <a:buFont typeface="Times New Roman" pitchFamily="18" charset="0"/>
              <a:buNone/>
              <a:defRPr/>
            </a:pPr>
            <a:r>
              <a:rPr lang="ru-RU" sz="2400" dirty="0" smtClean="0"/>
              <a:t>Реализуется по отношению к содержанию оценки и интерпретации результатов</a:t>
            </a:r>
          </a:p>
          <a:p>
            <a:pPr marL="0" indent="0">
              <a:buFont typeface="Times New Roman" pitchFamily="18" charset="0"/>
              <a:buNone/>
              <a:defRPr/>
            </a:pPr>
            <a:endParaRPr lang="ru-RU" sz="2400" dirty="0" smtClean="0"/>
          </a:p>
          <a:p>
            <a:pPr marL="0" indent="0">
              <a:buFont typeface="Times New Roman" pitchFamily="18" charset="0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3. Комплексный подход </a:t>
            </a:r>
          </a:p>
          <a:p>
            <a:pPr marL="0" indent="0">
              <a:buFont typeface="Times New Roman" pitchFamily="18" charset="0"/>
              <a:buNone/>
              <a:defRPr/>
            </a:pPr>
            <a:r>
              <a:rPr lang="ru-RU" sz="2400" dirty="0" smtClean="0"/>
              <a:t>Реализуется по отношению к содержанию оценки и оценочным процедурам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77000"/>
            <a:ext cx="7620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64E7FB4-6EEA-46CC-8C86-D659661988FB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611188" y="1808163"/>
            <a:ext cx="244792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“</a:t>
            </a:r>
            <a:r>
              <a:rPr lang="ru-RU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ЗНАНИЕВАЯ</a:t>
            </a:r>
            <a:r>
              <a:rPr lang="en-US" altLang="ru-RU" sz="1800" b="1" i="1">
                <a:solidFill>
                  <a:srgbClr val="FBEEC9"/>
                </a:solidFill>
                <a:latin typeface="Arial" charset="0"/>
                <a:ea typeface="+mn-ea"/>
              </a:rPr>
              <a:t>”</a:t>
            </a:r>
            <a:endParaRPr lang="ru-RU" altLang="ru-RU" sz="1800" b="1" i="1">
              <a:solidFill>
                <a:srgbClr val="FBEEC9"/>
              </a:solidFill>
              <a:latin typeface="Arial" charset="0"/>
              <a:ea typeface="+mn-ea"/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5580063" y="1808163"/>
            <a:ext cx="2987675" cy="649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“</a:t>
            </a:r>
            <a:r>
              <a:rPr lang="ru-RU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ДЕЯТЕЛЬНОСТНАЯ</a:t>
            </a:r>
            <a:r>
              <a:rPr lang="en-US" altLang="ru-RU" sz="1800" b="1" i="1">
                <a:solidFill>
                  <a:srgbClr val="FBEEC9"/>
                </a:solidFill>
                <a:latin typeface="Arial" charset="0"/>
                <a:ea typeface="+mn-ea"/>
              </a:rPr>
              <a:t>”</a:t>
            </a:r>
            <a:endParaRPr lang="ru-RU" altLang="ru-RU" sz="1800" b="1" i="1">
              <a:solidFill>
                <a:srgbClr val="FBEEC9"/>
              </a:solidFill>
              <a:latin typeface="Arial" charset="0"/>
              <a:ea typeface="+mn-ea"/>
            </a:endParaRPr>
          </a:p>
        </p:txBody>
      </p:sp>
      <p:sp>
        <p:nvSpPr>
          <p:cNvPr id="285701" name="AutoShape 5"/>
          <p:cNvSpPr>
            <a:spLocks noChangeArrowheads="1"/>
          </p:cNvSpPr>
          <p:nvPr/>
        </p:nvSpPr>
        <p:spPr bwMode="auto">
          <a:xfrm>
            <a:off x="2339975" y="2636838"/>
            <a:ext cx="4103688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Основа кодификатора</a:t>
            </a:r>
          </a:p>
        </p:txBody>
      </p:sp>
      <p:sp>
        <p:nvSpPr>
          <p:cNvPr id="285702" name="AutoShape 6"/>
          <p:cNvSpPr>
            <a:spLocks noChangeArrowheads="1"/>
          </p:cNvSpPr>
          <p:nvPr/>
        </p:nvSpPr>
        <p:spPr bwMode="auto">
          <a:xfrm>
            <a:off x="2376488" y="3573463"/>
            <a:ext cx="4103687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Предмет оценки</a:t>
            </a:r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395288" y="2852738"/>
            <a:ext cx="1800225" cy="6413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Обязательный минимум (ОМ)</a:t>
            </a: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6516688" y="2852738"/>
            <a:ext cx="2016125" cy="6413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Планируемые результаты (ПР)</a:t>
            </a:r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287338" y="3824288"/>
            <a:ext cx="2016125" cy="6413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Освоение всех элементов ОМ </a:t>
            </a: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6408738" y="3752850"/>
            <a:ext cx="2627312" cy="649288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Способность к реше-нию учебных задач</a:t>
            </a:r>
          </a:p>
        </p:txBody>
      </p:sp>
      <p:sp>
        <p:nvSpPr>
          <p:cNvPr id="285707" name="AutoShape 11"/>
          <p:cNvSpPr>
            <a:spLocks noChangeArrowheads="1"/>
          </p:cNvSpPr>
          <p:nvPr/>
        </p:nvSpPr>
        <p:spPr bwMode="auto">
          <a:xfrm>
            <a:off x="2268538" y="4545013"/>
            <a:ext cx="4103687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i="1">
                <a:solidFill>
                  <a:prstClr val="black"/>
                </a:solidFill>
                <a:latin typeface="Arial" charset="0"/>
                <a:ea typeface="+mn-ea"/>
              </a:rPr>
              <a:t>Основные функции</a:t>
            </a:r>
          </a:p>
        </p:txBody>
      </p: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250825" y="4976813"/>
            <a:ext cx="3384550" cy="137477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1800" u="sng">
                <a:solidFill>
                  <a:prstClr val="black"/>
                </a:solidFill>
                <a:latin typeface="Arial" charset="0"/>
                <a:ea typeface="+mn-ea"/>
              </a:rPr>
              <a:t>Контроль</a:t>
            </a:r>
            <a:r>
              <a:rPr lang="en-US" altLang="ru-RU" sz="1800">
                <a:solidFill>
                  <a:prstClr val="black"/>
                </a:solidFill>
                <a:latin typeface="Arial" charset="0"/>
                <a:ea typeface="+mn-ea"/>
              </a:rPr>
              <a:t> </a:t>
            </a: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за освоением ОМ</a:t>
            </a:r>
          </a:p>
          <a:p>
            <a:pPr defTabSz="914400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1800" u="sng">
                <a:solidFill>
                  <a:prstClr val="black"/>
                </a:solidFill>
                <a:latin typeface="Arial" charset="0"/>
                <a:ea typeface="+mn-ea"/>
              </a:rPr>
              <a:t>Обратная связь</a:t>
            </a: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: </a:t>
            </a:r>
            <a:r>
              <a:rPr lang="ru-RU" altLang="ru-RU" sz="1600" i="1">
                <a:solidFill>
                  <a:prstClr val="black"/>
                </a:solidFill>
                <a:latin typeface="Arial" charset="0"/>
                <a:ea typeface="+mn-ea"/>
              </a:rPr>
              <a:t>основной акцент – преимущественно отсроченная коррекция учебников, методик</a:t>
            </a:r>
          </a:p>
        </p:txBody>
      </p:sp>
      <p:sp>
        <p:nvSpPr>
          <p:cNvPr id="285709" name="Text Box 13"/>
          <p:cNvSpPr txBox="1">
            <a:spLocks noChangeArrowheads="1"/>
          </p:cNvSpPr>
          <p:nvPr/>
        </p:nvSpPr>
        <p:spPr bwMode="auto">
          <a:xfrm>
            <a:off x="5256213" y="5013325"/>
            <a:ext cx="3887787" cy="143510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1800" b="1" u="sng">
                <a:solidFill>
                  <a:prstClr val="black"/>
                </a:solidFill>
                <a:latin typeface="Arial" charset="0"/>
                <a:ea typeface="+mn-ea"/>
              </a:rPr>
              <a:t>Ориентация</a:t>
            </a:r>
            <a:r>
              <a:rPr lang="ru-RU" altLang="ru-RU" sz="1800" b="1">
                <a:solidFill>
                  <a:prstClr val="black"/>
                </a:solidFill>
                <a:latin typeface="Arial" charset="0"/>
                <a:ea typeface="+mn-ea"/>
              </a:rPr>
              <a:t> учебного процесса</a:t>
            </a:r>
          </a:p>
          <a:p>
            <a:pPr defTabSz="914400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1800" u="sng">
                <a:solidFill>
                  <a:prstClr val="black"/>
                </a:solidFill>
                <a:latin typeface="Arial" charset="0"/>
                <a:ea typeface="+mn-ea"/>
              </a:rPr>
              <a:t>Обратная связь</a:t>
            </a: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: </a:t>
            </a:r>
            <a:r>
              <a:rPr lang="ru-RU" altLang="ru-RU" sz="1800" i="1">
                <a:solidFill>
                  <a:prstClr val="black"/>
                </a:solidFill>
                <a:latin typeface="Arial" charset="0"/>
                <a:ea typeface="+mn-ea"/>
              </a:rPr>
              <a:t>основной акцент</a:t>
            </a: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 – </a:t>
            </a:r>
            <a:r>
              <a:rPr lang="ru-RU" altLang="ru-RU" sz="1600" i="1">
                <a:solidFill>
                  <a:prstClr val="black"/>
                </a:solidFill>
                <a:latin typeface="Arial" charset="0"/>
                <a:ea typeface="+mn-ea"/>
              </a:rPr>
              <a:t>текущая коррекция процесса учения каждого</a:t>
            </a:r>
          </a:p>
          <a:p>
            <a:pPr defTabSz="914400">
              <a:spcBef>
                <a:spcPct val="0"/>
              </a:spcBef>
              <a:buClrTx/>
              <a:buSzTx/>
              <a:buFontTx/>
              <a:buChar char="•"/>
              <a:defRPr/>
            </a:pPr>
            <a:r>
              <a:rPr lang="ru-RU" altLang="ru-RU" sz="1800" u="sng">
                <a:solidFill>
                  <a:prstClr val="black"/>
                </a:solidFill>
                <a:latin typeface="Arial" charset="0"/>
                <a:ea typeface="+mn-ea"/>
              </a:rPr>
              <a:t>Контроль</a:t>
            </a:r>
            <a:r>
              <a:rPr lang="ru-RU" altLang="ru-RU" sz="1800">
                <a:solidFill>
                  <a:prstClr val="black"/>
                </a:solidFill>
                <a:latin typeface="Arial" charset="0"/>
                <a:ea typeface="+mn-ea"/>
              </a:rPr>
              <a:t> за достижением ПР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95250"/>
            <a:ext cx="8497887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 eaLnBrk="1" hangingPunct="1">
              <a:defRPr/>
            </a:pPr>
            <a:r>
              <a:rPr lang="ru-RU" sz="2800" b="1" dirty="0">
                <a:latin typeface="Arial" panose="020B0604020202020204" pitchFamily="34" charset="0"/>
                <a:ea typeface="+mn-ea"/>
              </a:rPr>
              <a:t>Система оценки: «</a:t>
            </a:r>
            <a:r>
              <a:rPr lang="ru-RU" sz="2800" b="1" dirty="0" err="1">
                <a:latin typeface="Arial" panose="020B0604020202020204" pitchFamily="34" charset="0"/>
                <a:ea typeface="+mn-ea"/>
              </a:rPr>
              <a:t>знаниевая</a:t>
            </a:r>
            <a:r>
              <a:rPr lang="ru-RU" sz="2800" b="1" dirty="0">
                <a:latin typeface="Arial" panose="020B0604020202020204" pitchFamily="34" charset="0"/>
                <a:ea typeface="+mn-ea"/>
              </a:rPr>
              <a:t>»</a:t>
            </a:r>
          </a:p>
          <a:p>
            <a:pPr algn="ctr" defTabSz="914400" eaLnBrk="1" hangingPunct="1">
              <a:defRPr/>
            </a:pPr>
            <a:r>
              <a:rPr lang="ru-RU" sz="2800" b="1" dirty="0">
                <a:latin typeface="Arial" panose="020B0604020202020204" pitchFamily="34" charset="0"/>
                <a:ea typeface="+mn-ea"/>
              </a:rPr>
              <a:t>и «</a:t>
            </a:r>
            <a:r>
              <a:rPr lang="ru-RU" sz="2800" b="1" dirty="0" err="1">
                <a:latin typeface="Arial" panose="020B0604020202020204" pitchFamily="34" charset="0"/>
                <a:ea typeface="+mn-ea"/>
              </a:rPr>
              <a:t>деятельностная</a:t>
            </a:r>
            <a:r>
              <a:rPr lang="ru-RU" sz="2800" b="1" dirty="0">
                <a:latin typeface="Arial" panose="020B0604020202020204" pitchFamily="34" charset="0"/>
                <a:ea typeface="+mn-ea"/>
              </a:rPr>
              <a:t>» парадигмы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nimBg="1"/>
      <p:bldP spid="285702" grpId="0" animBg="1"/>
      <p:bldP spid="285703" grpId="0"/>
      <p:bldP spid="285704" grpId="0"/>
      <p:bldP spid="285705" grpId="0"/>
      <p:bldP spid="285706" grpId="0"/>
      <p:bldP spid="285707" grpId="0" animBg="1"/>
      <p:bldP spid="285708" grpId="0"/>
      <p:bldP spid="2857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 txBox="1">
            <a:spLocks/>
          </p:cNvSpPr>
          <p:nvPr/>
        </p:nvSpPr>
        <p:spPr bwMode="auto">
          <a:xfrm>
            <a:off x="1042988" y="276225"/>
            <a:ext cx="7993062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документы, регламентирующие оценочную деятельность учителя</a:t>
            </a:r>
          </a:p>
        </p:txBody>
      </p:sp>
      <p:sp>
        <p:nvSpPr>
          <p:cNvPr id="41987" name="Прямоугольник 1"/>
          <p:cNvSpPr>
            <a:spLocks noChangeArrowheads="1"/>
          </p:cNvSpPr>
          <p:nvPr/>
        </p:nvSpPr>
        <p:spPr bwMode="auto">
          <a:xfrm>
            <a:off x="177800" y="1627188"/>
            <a:ext cx="86423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ru-RU" altLang="ru-RU" sz="1800" b="1">
                <a:solidFill>
                  <a:schemeClr val="tx1"/>
                </a:solidFill>
              </a:rPr>
              <a:t>Закон «Об образовании в РФ» ст. ст. 2, 58, 59 и 95 </a:t>
            </a:r>
          </a:p>
          <a:p>
            <a:pPr marL="457200" indent="-457200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ru-RU" altLang="ru-RU" sz="1800" b="1">
                <a:solidFill>
                  <a:schemeClr val="tx1"/>
                </a:solidFill>
              </a:rPr>
              <a:t>ФГОС ООО, ФГОС СОО</a:t>
            </a:r>
            <a:endParaRPr lang="ru-RU" altLang="ru-RU" sz="1800" b="1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marL="1085850" lvl="1" indent="-342900">
              <a:buClr>
                <a:srgbClr val="000000"/>
              </a:buClr>
              <a:buSzPct val="100000"/>
            </a:pPr>
            <a:r>
              <a:rPr lang="ru-RU" altLang="ru-RU" sz="180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II. Требования к результатам освоения основной образовательной программы … общего образования. </a:t>
            </a:r>
          </a:p>
          <a:p>
            <a:pPr marL="1085850" lvl="1" indent="-342900">
              <a:buClr>
                <a:srgbClr val="000000"/>
              </a:buClr>
              <a:buSzPct val="100000"/>
            </a:pPr>
            <a:r>
              <a:rPr lang="ru-RU" altLang="ru-RU" sz="1800">
                <a:solidFill>
                  <a:schemeClr val="tx1"/>
                </a:solidFill>
                <a:cs typeface="Times New Roman" pitchFamily="18" charset="0"/>
              </a:rPr>
              <a:t>     Пункт. </a:t>
            </a:r>
            <a:r>
              <a:rPr lang="ru-RU" altLang="ru-RU" sz="1800" b="1">
                <a:solidFill>
                  <a:schemeClr val="tx1"/>
                </a:solidFill>
                <a:cs typeface="Times New Roman" pitchFamily="18" charset="0"/>
              </a:rPr>
              <a:t>Итоговая оценка </a:t>
            </a:r>
            <a:r>
              <a:rPr lang="ru-RU" altLang="ru-RU" sz="1800">
                <a:solidFill>
                  <a:schemeClr val="tx1"/>
                </a:solidFill>
                <a:cs typeface="Times New Roman" pitchFamily="18" charset="0"/>
              </a:rPr>
              <a:t>…</a:t>
            </a:r>
          </a:p>
          <a:p>
            <a:pPr marL="1085850" lvl="1" indent="-342900">
              <a:lnSpc>
                <a:spcPct val="115000"/>
              </a:lnSpc>
              <a:buClr>
                <a:srgbClr val="000000"/>
              </a:buClr>
              <a:buSzPct val="100000"/>
            </a:pPr>
            <a:r>
              <a:rPr lang="ru-RU" altLang="ru-RU" sz="1800">
                <a:solidFill>
                  <a:schemeClr val="tx1"/>
                </a:solidFill>
                <a:cs typeface="Times New Roman" pitchFamily="18" charset="0"/>
              </a:rPr>
              <a:t>III. </a:t>
            </a:r>
            <a:r>
              <a:rPr lang="ru-RU" altLang="ru-RU" sz="1800">
                <a:solidFill>
                  <a:schemeClr val="tx1"/>
                </a:solidFill>
              </a:rPr>
              <a:t>Требования к результатам освоения основной образовательной программы … общего образования. </a:t>
            </a:r>
            <a:br>
              <a:rPr lang="ru-RU" altLang="ru-RU" sz="1800">
                <a:solidFill>
                  <a:schemeClr val="tx1"/>
                </a:solidFill>
              </a:rPr>
            </a:br>
            <a:r>
              <a:rPr lang="ru-RU" altLang="ru-RU" sz="1800">
                <a:solidFill>
                  <a:schemeClr val="tx1"/>
                </a:solidFill>
              </a:rPr>
              <a:t>Пункт. </a:t>
            </a:r>
            <a:r>
              <a:rPr lang="ru-RU" altLang="ru-RU" sz="1800" b="1">
                <a:solidFill>
                  <a:schemeClr val="tx1"/>
                </a:solidFill>
              </a:rPr>
              <a:t>Система оценки </a:t>
            </a:r>
            <a:r>
              <a:rPr lang="ru-RU" altLang="ru-RU" sz="1800">
                <a:solidFill>
                  <a:schemeClr val="tx1"/>
                </a:solidFill>
              </a:rPr>
              <a:t>….</a:t>
            </a:r>
          </a:p>
          <a:p>
            <a:pPr marL="457200" indent="-457200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ru-RU" altLang="ru-RU" sz="1800" b="1">
                <a:solidFill>
                  <a:schemeClr val="tx1"/>
                </a:solidFill>
              </a:rPr>
              <a:t>Примерная основная образовательная программа ООО, СОО. </a:t>
            </a:r>
            <a:r>
              <a:rPr lang="ru-RU" altLang="ru-RU" sz="1800">
                <a:solidFill>
                  <a:schemeClr val="tx1"/>
                </a:solidFill>
              </a:rPr>
              <a:t>Раздел «Система оценки достижения планируемых результатов освоения основной образовательной программы основного (среднего) общего образования» </a:t>
            </a:r>
          </a:p>
          <a:p>
            <a:pPr marL="457200" indent="-457200">
              <a:buClr>
                <a:srgbClr val="000000"/>
              </a:buClr>
              <a:buSzPct val="100000"/>
              <a:buFont typeface="Courier New" pitchFamily="49" charset="0"/>
              <a:buChar char="o"/>
            </a:pPr>
            <a:r>
              <a:rPr lang="ru-RU" altLang="ru-RU" sz="1800" b="1">
                <a:solidFill>
                  <a:schemeClr val="tx1"/>
                </a:solidFill>
              </a:rPr>
              <a:t>Локальные акты ОО</a:t>
            </a:r>
            <a:r>
              <a:rPr lang="ru-RU" altLang="ru-RU" sz="1800">
                <a:solidFill>
                  <a:schemeClr val="tx1"/>
                </a:solidFill>
              </a:rPr>
              <a:t>, в том числе о формах, периодичности и порядке текущего контроля успеваемости и промежуточной аттестации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1331913" y="260350"/>
            <a:ext cx="73342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marL="314325" indent="-312738" algn="ctr" eaLnBrk="1" hangingPunct="1">
              <a:buSzPct val="12800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</a:pPr>
            <a:r>
              <a:rPr lang="ru-RU" altLang="ru-RU" sz="2800" b="1">
                <a:solidFill>
                  <a:srgbClr val="FFFFFF"/>
                </a:solidFill>
              </a:rPr>
              <a:t>Система оценки.</a:t>
            </a:r>
          </a:p>
          <a:p>
            <a:pPr marL="314325" indent="-312738" algn="ctr" eaLnBrk="1" hangingPunct="1">
              <a:buSzPct val="12800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</a:pPr>
            <a:r>
              <a:rPr lang="ru-RU" altLang="ru-RU" sz="2800" b="1">
                <a:solidFill>
                  <a:srgbClr val="FFFFFF"/>
                </a:solidFill>
              </a:rPr>
              <a:t>Системно-деятельностный подход</a:t>
            </a:r>
          </a:p>
        </p:txBody>
      </p:sp>
      <p:sp>
        <p:nvSpPr>
          <p:cNvPr id="12323" name="Text Box 70"/>
          <p:cNvSpPr txBox="1">
            <a:spLocks noChangeArrowheads="1"/>
          </p:cNvSpPr>
          <p:nvPr/>
        </p:nvSpPr>
        <p:spPr bwMode="auto">
          <a:xfrm>
            <a:off x="249238" y="1557338"/>
            <a:ext cx="8535987" cy="4895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5000" rIns="90000" bIns="45000"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342900" indent="-342900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solidFill>
                  <a:srgbClr val="00CC99">
                    <a:lumMod val="50000"/>
                  </a:srgbClr>
                </a:solidFill>
              </a:rPr>
              <a:t>Основа кодификатора </a:t>
            </a:r>
            <a:r>
              <a:rPr lang="ru-RU" altLang="ru-RU" sz="2400" dirty="0">
                <a:solidFill>
                  <a:srgbClr val="00CC99">
                    <a:lumMod val="50000"/>
                  </a:srgbClr>
                </a:solidFill>
              </a:rPr>
              <a:t>— </a:t>
            </a: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треб</a:t>
            </a:r>
            <a:r>
              <a:rPr lang="ru-RU" altLang="ru-RU" sz="2400" dirty="0">
                <a:solidFill>
                  <a:srgbClr val="00CC99">
                    <a:lumMod val="50000"/>
                  </a:srgbClr>
                </a:solidFill>
              </a:rPr>
              <a:t>о</a:t>
            </a: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вания к результатам обучения, выраженные в </a:t>
            </a:r>
            <a:r>
              <a:rPr lang="ru-RU" altLang="ru-RU" sz="2400" dirty="0" err="1" smtClean="0">
                <a:solidFill>
                  <a:srgbClr val="00CC99">
                    <a:lumMod val="50000"/>
                  </a:srgbClr>
                </a:solidFill>
              </a:rPr>
              <a:t>деятельностной</a:t>
            </a: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 форме (планируемые результаты)</a:t>
            </a:r>
          </a:p>
          <a:p>
            <a:pPr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 sz="2400" dirty="0" smtClean="0">
              <a:solidFill>
                <a:srgbClr val="00CC99">
                  <a:lumMod val="50000"/>
                </a:srgbClr>
              </a:solidFill>
            </a:endParaRPr>
          </a:p>
          <a:p>
            <a:pPr marL="342900" indent="-342900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 </a:t>
            </a:r>
            <a:r>
              <a:rPr lang="ru-RU" altLang="ru-RU" sz="2400" b="1" dirty="0" smtClean="0">
                <a:solidFill>
                  <a:srgbClr val="00CC99">
                    <a:lumMod val="50000"/>
                  </a:srgbClr>
                </a:solidFill>
              </a:rPr>
              <a:t>Предмет оценки </a:t>
            </a: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— способность к решению</a:t>
            </a:r>
            <a:b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</a:b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  учебно-практических и учебно-познавательных  задач</a:t>
            </a:r>
          </a:p>
          <a:p>
            <a:pPr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 sz="2400" dirty="0" smtClean="0">
              <a:solidFill>
                <a:srgbClr val="00CC99">
                  <a:lumMod val="50000"/>
                </a:srgbClr>
              </a:solidFill>
            </a:endParaRPr>
          </a:p>
          <a:p>
            <a:pPr marL="342900" indent="-342900" algn="just" eaLnBrk="1" hangingPunct="1">
              <a:spcBef>
                <a:spcPts val="4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 </a:t>
            </a:r>
            <a:r>
              <a:rPr lang="ru-RU" altLang="ru-RU" sz="2400" b="1" dirty="0" smtClean="0">
                <a:solidFill>
                  <a:srgbClr val="00CC99">
                    <a:lumMod val="50000"/>
                  </a:srgbClr>
                </a:solidFill>
              </a:rPr>
              <a:t>Функция оценки </a:t>
            </a:r>
            <a:r>
              <a:rPr lang="ru-RU" altLang="ru-RU" sz="2400" dirty="0">
                <a:solidFill>
                  <a:srgbClr val="00CC99">
                    <a:lumMod val="50000"/>
                  </a:srgbClr>
                </a:solidFill>
              </a:rPr>
              <a:t>—</a:t>
            </a: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 контроль достижения планируемых результатов, коррекция</a:t>
            </a:r>
            <a:b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</a:br>
            <a:r>
              <a:rPr lang="ru-RU" altLang="ru-RU" sz="2400" dirty="0" smtClean="0">
                <a:solidFill>
                  <a:srgbClr val="00CC99">
                    <a:lumMod val="50000"/>
                  </a:srgbClr>
                </a:solidFill>
              </a:rPr>
              <a:t>  технологий обучения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Прямоугольник 7"/>
          <p:cNvSpPr>
            <a:spLocks noChangeArrowheads="1"/>
          </p:cNvSpPr>
          <p:nvPr/>
        </p:nvSpPr>
        <p:spPr bwMode="auto">
          <a:xfrm>
            <a:off x="538163" y="5373688"/>
            <a:ext cx="787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Итоговые и промежуточные ПР - «зоны ответственности»</a:t>
            </a: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331913" y="260350"/>
            <a:ext cx="733425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1" hangingPunct="1">
              <a:buSzPct val="128000"/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Система оценки.</a:t>
            </a:r>
          </a:p>
          <a:p>
            <a:pPr algn="ctr" eaLnBrk="1" hangingPunct="1">
              <a:buSzPct val="128000"/>
              <a:buFont typeface="Times New Roman" pitchFamily="18" charset="0"/>
              <a:buNone/>
            </a:pPr>
            <a:r>
              <a:rPr lang="ru-RU" altLang="ru-RU" sz="2800" b="1">
                <a:solidFill>
                  <a:srgbClr val="FFFFFF"/>
                </a:solidFill>
              </a:rPr>
              <a:t>Системно-деятельностный подход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288" y="1539875"/>
            <a:ext cx="2160587" cy="1458913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algn="ctr" defTabSz="2044700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b="1" dirty="0">
                <a:solidFill>
                  <a:srgbClr val="00CC99">
                    <a:lumMod val="50000"/>
                  </a:srgbClr>
                </a:solidFill>
              </a:rPr>
              <a:t>Требования ФГОС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32138" y="1543050"/>
            <a:ext cx="2160587" cy="1458913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algn="ctr" defTabSz="2044700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600" b="1" dirty="0">
                <a:solidFill>
                  <a:srgbClr val="00CC99">
                    <a:lumMod val="50000"/>
                  </a:srgbClr>
                </a:solidFill>
              </a:rPr>
              <a:t>Итоговые планируемые результаты (ПООП)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540026"/>
            <a:ext cx="1445489" cy="3060340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lIns="175260" tIns="175260" rIns="175260" bIns="175260" spcCol="1270" anchor="ctr"/>
          <a:lstStyle/>
          <a:p>
            <a:pPr algn="ctr" defTabSz="2044700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600" b="1" dirty="0" err="1">
                <a:solidFill>
                  <a:srgbClr val="00CC99">
                    <a:lumMod val="50000"/>
                  </a:srgbClr>
                </a:solidFill>
              </a:rPr>
              <a:t>Операционализация</a:t>
            </a:r>
            <a:r>
              <a:rPr lang="ru-RU" sz="1600" b="1" dirty="0">
                <a:solidFill>
                  <a:srgbClr val="00CC99">
                    <a:lumMod val="50000"/>
                  </a:srgbClr>
                </a:solidFill>
              </a:rPr>
              <a:t> планируемых результатов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84368" y="1540026"/>
            <a:ext cx="1008431" cy="3060340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lIns="175260" tIns="175260" rIns="175260" bIns="175260" spcCol="1270" anchor="ctr"/>
          <a:lstStyle/>
          <a:p>
            <a:pPr algn="ctr" defTabSz="2044700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600" b="1" dirty="0">
                <a:solidFill>
                  <a:srgbClr val="00CC99">
                    <a:lumMod val="50000"/>
                  </a:srgbClr>
                </a:solidFill>
              </a:rPr>
              <a:t>Задания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62300" y="3141663"/>
            <a:ext cx="2160588" cy="145891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algn="ctr" defTabSz="2044700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sz="1600" b="1" dirty="0">
                <a:solidFill>
                  <a:srgbClr val="00CC99">
                    <a:lumMod val="50000"/>
                  </a:srgbClr>
                </a:solidFill>
              </a:rPr>
              <a:t>Промежуточные планируемые результаты </a:t>
            </a:r>
            <a:r>
              <a:rPr lang="ru-RU" sz="1400" b="1" dirty="0">
                <a:solidFill>
                  <a:srgbClr val="00CC99">
                    <a:lumMod val="50000"/>
                  </a:srgbClr>
                </a:solidFill>
              </a:rPr>
              <a:t>(рабочая программа)</a:t>
            </a: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2700338" y="2055813"/>
            <a:ext cx="431800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solidFill>
                <a:srgbClr val="FFFFFF"/>
              </a:solidFill>
              <a:ea typeface="Microsoft YaHei" charset="-122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5435600" y="2055813"/>
            <a:ext cx="431800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solidFill>
                <a:srgbClr val="FFFFFF"/>
              </a:solidFill>
              <a:ea typeface="Microsoft YaHei" charset="-122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5486400" y="3692525"/>
            <a:ext cx="431800" cy="29686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solidFill>
                <a:srgbClr val="FFFFFF"/>
              </a:solidFill>
              <a:ea typeface="Microsoft YaHei" charset="-122"/>
            </a:endParaRPr>
          </a:p>
        </p:txBody>
      </p:sp>
      <p:sp>
        <p:nvSpPr>
          <p:cNvPr id="21" name="Стрелка вправо 20"/>
          <p:cNvSpPr/>
          <p:nvPr/>
        </p:nvSpPr>
        <p:spPr bwMode="auto">
          <a:xfrm>
            <a:off x="7451725" y="2946400"/>
            <a:ext cx="433388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solidFill>
                <a:srgbClr val="FFFFFF"/>
              </a:solidFill>
              <a:ea typeface="Microsoft YaHei" charset="-122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5400000">
            <a:off x="4087019" y="2947194"/>
            <a:ext cx="311150" cy="29686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>
              <a:solidFill>
                <a:srgbClr val="FFFFFF"/>
              </a:solidFill>
              <a:ea typeface="Microsoft YaHei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588" y="260350"/>
            <a:ext cx="8221662" cy="1135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Подходы к распределению планируемых результатов по классам (уровням)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2950" cy="4873625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увеличения степени самостоятельности учащихся при достижении определённых планируемых результатов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усложнения осуществляемых мыслительных операций в рамках одного образовательного результата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изменения контекста применения результата, достижения результата в незнакомых условиях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увеличения объёма учебного материала в рамках одного учебного результата</a:t>
            </a:r>
          </a:p>
          <a:p>
            <a:pPr>
              <a:buFont typeface="Times New Roman" pitchFamily="18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404813"/>
            <a:ext cx="7334250" cy="792162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imes New Roman" pitchFamily="16" charset="0"/>
              <a:buNone/>
              <a:defRPr/>
            </a:pPr>
            <a:r>
              <a:rPr lang="ru-RU" sz="2800" cap="none" dirty="0" smtClean="0">
                <a:solidFill>
                  <a:schemeClr val="bg1"/>
                </a:solidFill>
              </a:rPr>
              <a:t>Уровневый подход к содержанию оценки</a:t>
            </a:r>
            <a:endParaRPr lang="ru-RU" sz="2800" cap="none" dirty="0">
              <a:solidFill>
                <a:schemeClr val="bg1"/>
              </a:solidFill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503238" y="1628775"/>
            <a:ext cx="8389937" cy="4968875"/>
          </a:xfrm>
        </p:spPr>
        <p:txBody>
          <a:bodyPr rtlCol="0">
            <a:normAutofit/>
          </a:bodyPr>
          <a:lstStyle/>
          <a:p>
            <a:pPr algn="just">
              <a:buFont typeface="Times New Roman" pitchFamily="16" charset="0"/>
              <a:buNone/>
              <a:defRPr/>
            </a:pPr>
            <a:endParaRPr lang="ru-RU" sz="2100" dirty="0"/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ru-RU" sz="2600" dirty="0" smtClean="0"/>
              <a:t>Планируемые результаты (с учетом динамики формирования)</a:t>
            </a: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ru-RU" sz="2600" dirty="0" smtClean="0"/>
              <a:t>Содержательные элементы (с учетом значимости в общеобразовательной подготовке и в ГИА)</a:t>
            </a:r>
          </a:p>
          <a:p>
            <a:pPr marL="457200" indent="-457200" algn="just">
              <a:buFont typeface="Wingdings" panose="05000000000000000000" pitchFamily="2" charset="2"/>
              <a:buChar char="q"/>
              <a:defRPr/>
            </a:pPr>
            <a:r>
              <a:rPr lang="ru-RU" sz="2600" dirty="0" smtClean="0"/>
              <a:t>Задания разных уровней сложности (базовый, повышенный, высокий)</a:t>
            </a:r>
          </a:p>
          <a:p>
            <a:pPr lvl="1" algn="just">
              <a:defRPr/>
            </a:pP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defRPr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Разные оценочные процедуры – различный учет трех составляющих</a:t>
            </a:r>
            <a:endParaRPr lang="ru-RU" b="1" i="1" dirty="0"/>
          </a:p>
          <a:p>
            <a:pPr algn="just">
              <a:buFont typeface="Times New Roman" pitchFamily="16" charset="0"/>
              <a:buNone/>
              <a:defRPr/>
            </a:pP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7429500" cy="1135063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</a:rPr>
              <a:t>Уровневый подход 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r>
              <a:rPr lang="ru-RU" altLang="ru-RU" sz="3200" b="1" smtClean="0">
                <a:solidFill>
                  <a:schemeClr val="bg1"/>
                </a:solidFill>
              </a:rPr>
              <a:t>к интерпретации результатов</a:t>
            </a:r>
            <a:br>
              <a:rPr lang="ru-RU" altLang="ru-RU" sz="3200" b="1" smtClean="0">
                <a:solidFill>
                  <a:schemeClr val="bg1"/>
                </a:solidFill>
              </a:rPr>
            </a:br>
            <a:endParaRPr lang="ru-RU" altLang="ru-RU" sz="3200" smtClean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7994650" cy="4418012"/>
          </a:xfrm>
        </p:spPr>
        <p:txBody>
          <a:bodyPr/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фиксация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БАЗОВОГО уровня 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достижения обучающимися планируемых результатов </a:t>
            </a:r>
            <a:endParaRPr lang="ru-RU" alt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ф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иксация уровней достижения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ниже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базового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уровня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фиксация уровней 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достижения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выше </a:t>
            </a: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</a:rPr>
              <a:t>базового уровня</a:t>
            </a:r>
          </a:p>
          <a:p>
            <a:pPr marL="0" indent="0" algn="just">
              <a:spcBef>
                <a:spcPts val="0"/>
              </a:spcBef>
              <a:buFont typeface="Times New Roman" pitchFamily="18" charset="0"/>
              <a:buNone/>
              <a:defRPr/>
            </a:pPr>
            <a:endParaRPr lang="ru-RU" altLang="ru-RU" sz="2400" b="1" dirty="0" smtClean="0">
              <a:solidFill>
                <a:srgbClr val="00CC99">
                  <a:lumMod val="50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Font typeface="Times New Roman" pitchFamily="18" charset="0"/>
              <a:buNone/>
              <a:defRPr/>
            </a:pPr>
            <a:endParaRPr lang="ru-RU" altLang="ru-RU" sz="2400" b="1" dirty="0" smtClean="0">
              <a:solidFill>
                <a:srgbClr val="00CC99">
                  <a:lumMod val="50000"/>
                </a:srgbClr>
              </a:solidFill>
            </a:endParaRPr>
          </a:p>
          <a:p>
            <a:pPr marL="0" indent="0" algn="just">
              <a:spcBef>
                <a:spcPts val="0"/>
              </a:spcBef>
              <a:buFont typeface="Times New Roman" pitchFamily="18" charset="0"/>
              <a:buNone/>
              <a:defRPr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Показатели качества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ea typeface="@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70510" algn="l"/>
              </a:tabLs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достижение минимальных требований стандарта.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70510" algn="l"/>
              </a:tabLs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уровни достижения требований стандарта.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70510" algn="l"/>
              </a:tabLs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динамика достижения требований стандарта.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ru-RU" sz="2000" b="1" i="1" dirty="0">
              <a:solidFill>
                <a:srgbClr val="00CC99">
                  <a:lumMod val="50000"/>
                </a:srgbClr>
              </a:solidFill>
            </a:endParaRPr>
          </a:p>
          <a:p>
            <a:pPr>
              <a:buFont typeface="Times New Roman" pitchFamily="18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88913"/>
            <a:ext cx="7777162" cy="792162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imes New Roman" pitchFamily="16" charset="0"/>
              <a:buNone/>
              <a:defRPr/>
            </a:pPr>
            <a:r>
              <a:rPr lang="ru-RU" altLang="ru-RU" sz="3600" cap="none" dirty="0" smtClean="0">
                <a:solidFill>
                  <a:schemeClr val="bg1"/>
                </a:solidFill>
                <a:latin typeface="Times New Roman" pitchFamily="18" charset="0"/>
              </a:rPr>
              <a:t>Комплексный подход:  </a:t>
            </a:r>
            <a:br>
              <a:rPr lang="ru-RU" altLang="ru-RU" sz="3600" cap="none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altLang="ru-RU" sz="2400" cap="none" dirty="0" smtClean="0">
                <a:solidFill>
                  <a:schemeClr val="bg1"/>
                </a:solidFill>
                <a:latin typeface="Times New Roman" pitchFamily="18" charset="0"/>
              </a:rPr>
              <a:t>комплекс процедур  </a:t>
            </a:r>
            <a:endParaRPr lang="ru-RU" sz="2400" cap="none" dirty="0">
              <a:solidFill>
                <a:schemeClr val="bg1"/>
              </a:solidFill>
            </a:endParaRPr>
          </a:p>
        </p:txBody>
      </p:sp>
      <p:sp>
        <p:nvSpPr>
          <p:cNvPr id="65539" name="Прямоугольник 2"/>
          <p:cNvSpPr>
            <a:spLocks noChangeArrowheads="1"/>
          </p:cNvSpPr>
          <p:nvPr/>
        </p:nvSpPr>
        <p:spPr bwMode="auto">
          <a:xfrm>
            <a:off x="550863" y="1557338"/>
            <a:ext cx="806608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Clr>
                <a:srgbClr val="000000"/>
              </a:buClr>
              <a:buSzPct val="100000"/>
              <a:buFont typeface="Symbol" pitchFamily="18" charset="2"/>
              <a:buChar char=""/>
            </a:pP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использования </a:t>
            </a:r>
            <a:r>
              <a:rPr lang="ru-RU" altLang="ru-RU" sz="2400" b="1">
                <a:solidFill>
                  <a:schemeClr val="tx1"/>
                </a:solidFill>
                <a:latin typeface="Times New Roman" pitchFamily="18" charset="0"/>
              </a:rPr>
              <a:t>комплекса оценочных процедур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(стартовой, текущей, тематической, промежуточной) как основы для оценки динамики индивидуальных образовательных достижений (индивидуального прогресса) и для итоговой оценки;</a:t>
            </a:r>
            <a:endParaRPr lang="ru-RU" altLang="ru-RU" sz="2400">
              <a:solidFill>
                <a:schemeClr val="tx1"/>
              </a:solidFill>
            </a:endParaRPr>
          </a:p>
          <a:p>
            <a:pPr marL="342900" indent="-342900" algn="just" eaLnBrk="1" hangingPunct="1">
              <a:buClr>
                <a:srgbClr val="000000"/>
              </a:buClr>
              <a:buSzPct val="100000"/>
              <a:buFont typeface="Symbol" pitchFamily="18" charset="2"/>
              <a:buChar char=""/>
            </a:pP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использования </a:t>
            </a:r>
            <a:r>
              <a:rPr lang="ru-RU" altLang="ru-RU" sz="2400" b="1">
                <a:solidFill>
                  <a:schemeClr val="tx1"/>
                </a:solidFill>
                <a:latin typeface="Times New Roman" pitchFamily="18" charset="0"/>
              </a:rPr>
              <a:t>контекстной информации 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(об особенностях обучающихся, условиях и процессе обучения и др.) для интерпретации полученных результатов в целях управления качеством образования;</a:t>
            </a:r>
            <a:endParaRPr lang="ru-RU" altLang="ru-RU" sz="2400">
              <a:solidFill>
                <a:schemeClr val="tx1"/>
              </a:solidFill>
            </a:endParaRPr>
          </a:p>
          <a:p>
            <a:pPr marL="342900" indent="-342900" algn="just" eaLnBrk="1" hangingPunct="1">
              <a:buClr>
                <a:srgbClr val="000000"/>
              </a:buClr>
              <a:buSzPct val="100000"/>
              <a:buFont typeface="Symbol" pitchFamily="18" charset="2"/>
              <a:buChar char=""/>
            </a:pP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использования </a:t>
            </a:r>
            <a:r>
              <a:rPr lang="ru-RU" altLang="ru-RU" sz="2400" b="1">
                <a:solidFill>
                  <a:schemeClr val="tx1"/>
                </a:solidFill>
                <a:latin typeface="Times New Roman" pitchFamily="18" charset="0"/>
              </a:rPr>
              <a:t>разнообразных методов и форм оценки</a:t>
            </a:r>
            <a:r>
              <a:rPr lang="ru-RU" altLang="ru-RU" sz="2400">
                <a:solidFill>
                  <a:schemeClr val="tx1"/>
                </a:solidFill>
                <a:latin typeface="Times New Roman" pitchFamily="18" charset="0"/>
              </a:rPr>
              <a:t>, взаимно дополняющих друг друга (стандартизированных устных и письменных работ, проектов, практических работ, самооценки, наблюдения и др.).</a:t>
            </a:r>
            <a:endParaRPr lang="ru-RU" altLang="ru-RU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208962" cy="1143000"/>
          </a:xfrm>
        </p:spPr>
        <p:txBody>
          <a:bodyPr/>
          <a:lstStyle/>
          <a:p>
            <a:r>
              <a:rPr lang="ru-RU" sz="3800" b="1" smtClean="0">
                <a:solidFill>
                  <a:schemeClr val="bg1"/>
                </a:solidFill>
              </a:rPr>
              <a:t>Личностные результаты</a:t>
            </a:r>
            <a:r>
              <a:rPr lang="ru-RU" sz="3800" smtClean="0">
                <a:solidFill>
                  <a:schemeClr val="bg1"/>
                </a:solidFill>
              </a:rPr>
              <a:t> </a:t>
            </a:r>
            <a:br>
              <a:rPr lang="ru-RU" sz="3800" smtClean="0">
                <a:solidFill>
                  <a:schemeClr val="bg1"/>
                </a:solidFill>
              </a:rPr>
            </a:br>
            <a:r>
              <a:rPr lang="ru-RU" sz="3800" b="1" smtClean="0">
                <a:solidFill>
                  <a:schemeClr val="bg1"/>
                </a:solidFill>
              </a:rPr>
              <a:t>по ФГОС ООО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997450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ru-RU" sz="2600" smtClean="0"/>
              <a:t>включающие готовность и способность обучающихся к саморазвитию и личностному самоопределению, сформированность их мотивации к обучению и целенаправленной познавательной деятельности, системы значимых социальных и межличностных отношений, ценностно-смысловых установок, отражающих личностные и гражданские позиции в деятельности, социальные компетенции, правосознание, способность ставить цели и строить жизненные планы, способность к осознанию российской идентичности в поликультурном социуме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29500" cy="1135063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</a:rPr>
              <a:t>Особенности оценки личностных результатов</a:t>
            </a:r>
          </a:p>
        </p:txBody>
      </p:sp>
      <p:sp>
        <p:nvSpPr>
          <p:cNvPr id="67587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7994650" cy="4489450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ru-RU" altLang="ru-RU" sz="2400" smtClean="0">
                <a:latin typeface="Times New Roman" pitchFamily="18" charset="0"/>
              </a:rPr>
              <a:t>Достижение личностных результатов </a:t>
            </a:r>
            <a:r>
              <a:rPr lang="ru-RU" altLang="ru-RU" sz="2400" u="sng" smtClean="0">
                <a:latin typeface="Times New Roman" pitchFamily="18" charset="0"/>
              </a:rPr>
              <a:t>не выносится</a:t>
            </a:r>
            <a:r>
              <a:rPr lang="ru-RU" altLang="ru-RU" sz="2400" smtClean="0">
                <a:latin typeface="Times New Roman" pitchFamily="18" charset="0"/>
              </a:rPr>
              <a:t> на итоговую оценку обучающихся, а является предметом оценки эффективности воспитательно-образовательной деятельности образовательной организации и образовательных систем разного уровня.</a:t>
            </a:r>
          </a:p>
          <a:p>
            <a:pPr algn="just">
              <a:buFont typeface="Courier New" pitchFamily="49" charset="0"/>
              <a:buChar char="o"/>
            </a:pPr>
            <a:r>
              <a:rPr lang="ru-RU" altLang="ru-RU" sz="2400" smtClean="0">
                <a:latin typeface="Times New Roman" pitchFamily="18" charset="0"/>
              </a:rPr>
              <a:t>Оценка личностных  результатов осуществляется в ходе </a:t>
            </a:r>
            <a:r>
              <a:rPr lang="ru-RU" altLang="ru-RU" sz="2400" u="sng" smtClean="0">
                <a:latin typeface="Times New Roman" pitchFamily="18" charset="0"/>
              </a:rPr>
              <a:t>внешних</a:t>
            </a:r>
            <a:r>
              <a:rPr lang="ru-RU" altLang="ru-RU" sz="2400" smtClean="0">
                <a:latin typeface="Times New Roman" pitchFamily="18" charset="0"/>
              </a:rPr>
              <a:t> неперсонифицированных мониторинговых исследований. Инструментарий централизованный, основывается на профессиональных методиках психолого-педагогической диагностики.</a:t>
            </a:r>
          </a:p>
          <a:p>
            <a:pPr>
              <a:buFont typeface="Times New Roman" pitchFamily="18" charset="0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2400" smtClean="0"/>
              <a:t>В школе – наблюдение →  характеристика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142875"/>
            <a:ext cx="6831013" cy="1368425"/>
          </a:xfrm>
        </p:spPr>
        <p:txBody>
          <a:bodyPr/>
          <a:lstStyle/>
          <a:p>
            <a:r>
              <a:rPr lang="ru-RU" sz="3800" smtClean="0">
                <a:solidFill>
                  <a:schemeClr val="bg1"/>
                </a:solidFill>
              </a:rPr>
              <a:t>Метапредметные результаты по ФГОС ООО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71625"/>
            <a:ext cx="8569325" cy="5072063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ru-RU" sz="2600" smtClean="0"/>
              <a:t>освоенные обучающимися </a:t>
            </a:r>
            <a:r>
              <a:rPr lang="ru-RU" sz="2600" b="1" smtClean="0">
                <a:solidFill>
                  <a:srgbClr val="008000"/>
                </a:solidFill>
              </a:rPr>
              <a:t>межпредметные понятия</a:t>
            </a:r>
            <a:r>
              <a:rPr lang="ru-RU" sz="2600" smtClean="0"/>
              <a:t> и </a:t>
            </a:r>
            <a:r>
              <a:rPr lang="ru-RU" sz="2600" b="1" smtClean="0">
                <a:solidFill>
                  <a:srgbClr val="000099"/>
                </a:solidFill>
              </a:rPr>
              <a:t>универсальные учебные действия</a:t>
            </a:r>
            <a:r>
              <a:rPr lang="ru-RU" sz="2600" smtClean="0"/>
              <a:t> (регулятивные, познавательные, коммуникативные), </a:t>
            </a:r>
          </a:p>
          <a:p>
            <a:pPr marL="514350" indent="-514350">
              <a:buFontTx/>
              <a:buAutoNum type="arabicParenR"/>
            </a:pPr>
            <a:r>
              <a:rPr lang="ru-RU" sz="2600" smtClean="0">
                <a:solidFill>
                  <a:srgbClr val="000099"/>
                </a:solidFill>
              </a:rPr>
              <a:t>способность их (</a:t>
            </a:r>
            <a:r>
              <a:rPr lang="ru-RU" sz="2600" b="1" smtClean="0">
                <a:solidFill>
                  <a:srgbClr val="FF0000"/>
                </a:solidFill>
              </a:rPr>
              <a:t>МП и УУД</a:t>
            </a:r>
            <a:r>
              <a:rPr lang="ru-RU" sz="2600" smtClean="0">
                <a:solidFill>
                  <a:srgbClr val="000099"/>
                </a:solidFill>
              </a:rPr>
              <a:t>) использования</a:t>
            </a:r>
            <a:r>
              <a:rPr lang="ru-RU" sz="2600" smtClean="0"/>
              <a:t> </a:t>
            </a:r>
            <a:r>
              <a:rPr lang="ru-RU" sz="2600" smtClean="0">
                <a:solidFill>
                  <a:srgbClr val="000099"/>
                </a:solidFill>
              </a:rPr>
              <a:t>в</a:t>
            </a:r>
            <a:r>
              <a:rPr lang="ru-RU" sz="2600" smtClean="0"/>
              <a:t> учебной, познавательной и социальной </a:t>
            </a:r>
            <a:r>
              <a:rPr lang="ru-RU" sz="2600" smtClean="0">
                <a:solidFill>
                  <a:srgbClr val="000099"/>
                </a:solidFill>
              </a:rPr>
              <a:t>практике</a:t>
            </a:r>
            <a:r>
              <a:rPr lang="ru-RU" sz="2600" smtClean="0"/>
              <a:t>, </a:t>
            </a:r>
          </a:p>
          <a:p>
            <a:pPr marL="514350" indent="-514350">
              <a:buFontTx/>
              <a:buAutoNum type="arabicParenR"/>
            </a:pPr>
            <a:r>
              <a:rPr lang="ru-RU" sz="2600" b="1" smtClean="0">
                <a:solidFill>
                  <a:srgbClr val="008000"/>
                </a:solidFill>
              </a:rPr>
              <a:t>самостоятельность </a:t>
            </a:r>
            <a:r>
              <a:rPr lang="ru-RU" sz="2600" smtClean="0"/>
              <a:t>планирования и осуществления </a:t>
            </a:r>
            <a:r>
              <a:rPr lang="ru-RU" sz="2600" b="1" smtClean="0">
                <a:solidFill>
                  <a:srgbClr val="008000"/>
                </a:solidFill>
              </a:rPr>
              <a:t>учебной деятельности</a:t>
            </a:r>
            <a:r>
              <a:rPr lang="ru-RU" sz="2600" smtClean="0"/>
              <a:t> и организации учебного сотрудничества с педагогами и сверстниками, </a:t>
            </a:r>
          </a:p>
          <a:p>
            <a:pPr marL="514350" indent="-514350">
              <a:buFontTx/>
              <a:buAutoNum type="arabicParenR"/>
            </a:pPr>
            <a:r>
              <a:rPr lang="ru-RU" sz="2600" b="1" smtClean="0">
                <a:solidFill>
                  <a:srgbClr val="000099"/>
                </a:solidFill>
              </a:rPr>
              <a:t>построение индивидуальной образовательной траектории</a:t>
            </a:r>
            <a:r>
              <a:rPr lang="ru-RU" sz="2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429500" cy="1135063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</a:rPr>
              <a:t>Особенности оценки метапредметных результатов</a:t>
            </a:r>
          </a:p>
        </p:txBody>
      </p:sp>
      <p:sp>
        <p:nvSpPr>
          <p:cNvPr id="69635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7994650" cy="4344987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altLang="ru-RU" sz="2400" smtClean="0">
                <a:latin typeface="Times New Roman" pitchFamily="18" charset="0"/>
              </a:rPr>
              <a:t>Оценка МПР - оценка достижения планируемых результатов ООП, которые представлены в междисциплинарной программе формирования универсальных учебных действий и организации проектной деятельности учащихся</a:t>
            </a:r>
          </a:p>
          <a:p>
            <a:pPr>
              <a:buFont typeface="Courier New" pitchFamily="49" charset="0"/>
              <a:buChar char="o"/>
            </a:pPr>
            <a:r>
              <a:rPr lang="ru-RU" altLang="ru-RU" sz="2400" smtClean="0">
                <a:latin typeface="Times New Roman" pitchFamily="18" charset="0"/>
              </a:rPr>
              <a:t>Оценка в  ходе внутришкольного контроля</a:t>
            </a:r>
          </a:p>
          <a:p>
            <a:pPr>
              <a:buFont typeface="Courier New" pitchFamily="49" charset="0"/>
              <a:buChar char="o"/>
            </a:pPr>
            <a:r>
              <a:rPr lang="ru-RU" altLang="ru-RU" sz="2400" smtClean="0">
                <a:latin typeface="Times New Roman" pitchFamily="18" charset="0"/>
              </a:rPr>
              <a:t>Конструирование инструментария на межпредметной основе</a:t>
            </a:r>
          </a:p>
          <a:p>
            <a:pPr>
              <a:buFont typeface="Courier New" pitchFamily="49" charset="0"/>
              <a:buChar char="o"/>
            </a:pPr>
            <a:r>
              <a:rPr lang="ru-RU" altLang="ru-RU" sz="2400" smtClean="0">
                <a:latin typeface="Times New Roman" pitchFamily="18" charset="0"/>
              </a:rPr>
              <a:t>Приоритет оценки МПР в рамках проектной и учебно-исследовательской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14313"/>
            <a:ext cx="8221662" cy="11350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Закон РФ «Об образовании в Российской Федерации»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9263"/>
            <a:ext cx="8785225" cy="494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Образование</a:t>
            </a:r>
            <a:r>
              <a:rPr lang="ru-RU" sz="2600" smtClean="0"/>
              <a:t> 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 (ст.2 273 ФЗ от 28.12.12)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7286625" cy="1152525"/>
          </a:xfrm>
        </p:spPr>
        <p:txBody>
          <a:bodyPr/>
          <a:lstStyle/>
          <a:p>
            <a:r>
              <a:rPr lang="ru-RU" sz="3800" b="1" smtClean="0">
                <a:solidFill>
                  <a:schemeClr val="bg1"/>
                </a:solidFill>
              </a:rPr>
              <a:t>Предметные результаты </a:t>
            </a:r>
            <a:br>
              <a:rPr lang="ru-RU" sz="3800" b="1" smtClean="0">
                <a:solidFill>
                  <a:schemeClr val="bg1"/>
                </a:solidFill>
              </a:rPr>
            </a:br>
            <a:r>
              <a:rPr lang="ru-RU" sz="3800" b="1" smtClean="0">
                <a:solidFill>
                  <a:schemeClr val="bg1"/>
                </a:solidFill>
              </a:rPr>
              <a:t>по ФГОС ООО </a:t>
            </a:r>
          </a:p>
        </p:txBody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8607425" cy="5168900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None/>
              <a:defRPr/>
            </a:pPr>
            <a:r>
              <a:rPr lang="ru-RU" sz="2800" b="1" dirty="0">
                <a:solidFill>
                  <a:srgbClr val="000099"/>
                </a:solidFill>
              </a:rPr>
              <a:t>освоенные</a:t>
            </a:r>
            <a:r>
              <a:rPr lang="ru-RU" sz="2800" b="1" dirty="0"/>
              <a:t> обучающимися в ходе изучения учебного предмета </a:t>
            </a:r>
            <a:r>
              <a:rPr lang="ru-RU" sz="2800" b="1" dirty="0" smtClean="0">
                <a:solidFill>
                  <a:srgbClr val="FF0000"/>
                </a:solidFill>
              </a:rPr>
              <a:t>умения</a:t>
            </a:r>
            <a:r>
              <a:rPr lang="ru-RU" sz="2800" b="1" dirty="0" smtClean="0">
                <a:solidFill>
                  <a:srgbClr val="000099"/>
                </a:solidFill>
              </a:rPr>
              <a:t>, </a:t>
            </a:r>
            <a:r>
              <a:rPr lang="ru-RU" sz="2800" b="1" dirty="0">
                <a:solidFill>
                  <a:srgbClr val="000099"/>
                </a:solidFill>
              </a:rPr>
              <a:t>специфические для данной предметной области</a:t>
            </a:r>
            <a:r>
              <a:rPr lang="ru-RU" sz="2800" b="1" dirty="0"/>
              <a:t>, </a:t>
            </a:r>
            <a:r>
              <a:rPr lang="ru-RU" sz="2800" b="1" dirty="0">
                <a:solidFill>
                  <a:srgbClr val="000099"/>
                </a:solidFill>
              </a:rPr>
              <a:t>виды деятельности по получению нового </a:t>
            </a:r>
            <a:r>
              <a:rPr lang="ru-RU" sz="2800" b="1" dirty="0">
                <a:solidFill>
                  <a:srgbClr val="FF0000"/>
                </a:solidFill>
              </a:rPr>
              <a:t>знания </a:t>
            </a:r>
            <a:r>
              <a:rPr lang="ru-RU" sz="2800" b="1" dirty="0">
                <a:solidFill>
                  <a:srgbClr val="000099"/>
                </a:solidFill>
              </a:rPr>
              <a:t>в рамках учебного предмета</a:t>
            </a:r>
            <a:r>
              <a:rPr lang="ru-RU" sz="2800" b="1" dirty="0"/>
              <a:t>, </a:t>
            </a:r>
            <a:r>
              <a:rPr lang="ru-RU" sz="2800" b="1" dirty="0" smtClean="0"/>
              <a:t>его (</a:t>
            </a:r>
            <a:r>
              <a:rPr lang="ru-RU" sz="2800" b="1" dirty="0" smtClean="0">
                <a:solidFill>
                  <a:srgbClr val="FF0000"/>
                </a:solidFill>
              </a:rPr>
              <a:t>знания</a:t>
            </a:r>
            <a:r>
              <a:rPr lang="ru-RU" sz="2800" b="1" dirty="0" smtClean="0"/>
              <a:t>) </a:t>
            </a:r>
            <a:r>
              <a:rPr lang="ru-RU" sz="2800" b="1" dirty="0" smtClean="0">
                <a:solidFill>
                  <a:srgbClr val="000099"/>
                </a:solidFill>
              </a:rPr>
              <a:t>преобразованию</a:t>
            </a:r>
            <a:r>
              <a:rPr lang="ru-RU" sz="2800" b="1" dirty="0" smtClean="0"/>
              <a:t> </a:t>
            </a:r>
            <a:r>
              <a:rPr lang="ru-RU" sz="2800" b="1" dirty="0"/>
              <a:t>и </a:t>
            </a:r>
            <a:r>
              <a:rPr lang="ru-RU" sz="2800" b="1" dirty="0">
                <a:solidFill>
                  <a:srgbClr val="000099"/>
                </a:solidFill>
              </a:rPr>
              <a:t>применению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000099"/>
                </a:solidFill>
              </a:rPr>
              <a:t>в</a:t>
            </a:r>
            <a:r>
              <a:rPr lang="ru-RU" sz="2800" b="1" dirty="0"/>
              <a:t> учебных, учебно-проектных и социально-проектных </a:t>
            </a:r>
            <a:r>
              <a:rPr lang="ru-RU" sz="2800" b="1" dirty="0">
                <a:solidFill>
                  <a:srgbClr val="000099"/>
                </a:solidFill>
              </a:rPr>
              <a:t>ситуациях</a:t>
            </a:r>
            <a:r>
              <a:rPr lang="ru-RU" sz="2800" b="1" dirty="0"/>
              <a:t>,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формирование научного типа мышления, научных представлений о ключевых теориях</a:t>
            </a:r>
            <a:r>
              <a:rPr lang="ru-RU" sz="2800" b="1" dirty="0"/>
              <a:t>, типах и видах отношений, владение научной терминологией, ключевыми понятиями, методами и приемами.</a:t>
            </a:r>
            <a:r>
              <a:rPr lang="ru-RU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500937" cy="1135063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</a:rPr>
              <a:t>Особенности оценки предметных результатов</a:t>
            </a:r>
          </a:p>
        </p:txBody>
      </p:sp>
      <p:sp>
        <p:nvSpPr>
          <p:cNvPr id="71683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4895850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400" b="1" smtClean="0">
                <a:cs typeface="Times New Roman" pitchFamily="18" charset="0"/>
              </a:rPr>
              <a:t>Введение стартовой диагностики </a:t>
            </a:r>
            <a:r>
              <a:rPr lang="ru-RU" altLang="ru-RU" sz="2400" smtClean="0">
                <a:cs typeface="Times New Roman" pitchFamily="18" charset="0"/>
              </a:rPr>
              <a:t>(особенно на начало изучения предметного курса на ступенях основного и среднего общего образования). </a:t>
            </a:r>
          </a:p>
          <a:p>
            <a:pPr marL="514350" indent="-514350">
              <a:spcBef>
                <a:spcPct val="0"/>
              </a:spcBef>
              <a:buFont typeface="Times New Roman" pitchFamily="18" charset="0"/>
              <a:buNone/>
            </a:pPr>
            <a:endParaRPr lang="ru-RU" altLang="ru-RU" sz="2400" smtClean="0">
              <a:cs typeface="Times New Roman" pitchFamily="18" charset="0"/>
            </a:endParaRPr>
          </a:p>
          <a:p>
            <a:pPr marL="514350" indent="-514350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400" b="1" smtClean="0">
                <a:cs typeface="Times New Roman" pitchFamily="18" charset="0"/>
              </a:rPr>
              <a:t>Текущее оценивание носит формирующий характер и способствует развитию самооценки. </a:t>
            </a:r>
          </a:p>
          <a:p>
            <a:pPr marL="514350" indent="-514350">
              <a:spcBef>
                <a:spcPct val="0"/>
              </a:spcBef>
              <a:buFont typeface="Times New Roman" pitchFamily="18" charset="0"/>
              <a:buNone/>
            </a:pPr>
            <a:endParaRPr lang="ru-RU" altLang="ru-RU" sz="2400" smtClean="0">
              <a:cs typeface="Times New Roman" pitchFamily="18" charset="0"/>
            </a:endParaRPr>
          </a:p>
          <a:p>
            <a:pPr marL="514350" indent="-514350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400" b="1" smtClean="0">
                <a:cs typeface="Times New Roman" pitchFamily="18" charset="0"/>
              </a:rPr>
              <a:t>Повышение роли самооценивания </a:t>
            </a:r>
            <a:r>
              <a:rPr lang="ru-RU" altLang="ru-RU" sz="2400" smtClean="0">
                <a:cs typeface="Times New Roman" pitchFamily="18" charset="0"/>
              </a:rPr>
              <a:t>(осмысление собственного опыта, выявление причин успеха или неуспеха, осознание собственных проблем и поиск внутренних ресурсов, способствующих их разрешению).</a:t>
            </a:r>
            <a:endParaRPr lang="ru-RU" altLang="ru-RU" sz="2400" smtClean="0">
              <a:ea typeface="Calibri" pitchFamily="34" charset="0"/>
              <a:cs typeface="Times New Roman" pitchFamily="18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500937" cy="1135063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</a:rPr>
              <a:t>Особенности оценки предметных результатов</a:t>
            </a:r>
          </a:p>
        </p:txBody>
      </p:sp>
      <p:sp>
        <p:nvSpPr>
          <p:cNvPr id="72707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362950" cy="4679950"/>
          </a:xfrm>
        </p:spPr>
        <p:txBody>
          <a:bodyPr/>
          <a:lstStyle/>
          <a:p>
            <a:pPr marL="457200" indent="-457200" algn="just">
              <a:buFont typeface="Courier New" pitchFamily="49" charset="0"/>
              <a:buChar char="o"/>
            </a:pPr>
            <a:r>
              <a:rPr lang="ru-RU" altLang="ru-RU" sz="2400" smtClean="0"/>
              <a:t> </a:t>
            </a:r>
            <a:r>
              <a:rPr lang="ru-RU" altLang="ru-RU" sz="2400" b="1" smtClean="0">
                <a:cs typeface="Times New Roman" pitchFamily="18" charset="0"/>
              </a:rPr>
              <a:t>Приоритетное использование комплексных заданий в текущем оценивании </a:t>
            </a:r>
            <a:r>
              <a:rPr lang="ru-RU" altLang="ru-RU" sz="2000" smtClean="0">
                <a:cs typeface="Times New Roman" pitchFamily="18" charset="0"/>
              </a:rPr>
              <a:t>(</a:t>
            </a:r>
            <a:r>
              <a:rPr lang="ru-RU" altLang="ru-RU" sz="2000" smtClean="0">
                <a:ea typeface="@Arial Unicode MS" pitchFamily="34" charset="-128"/>
                <a:cs typeface="@Arial Unicode MS" pitchFamily="34" charset="-128"/>
              </a:rPr>
              <a:t>на основе ряда независимых критериев оценить комплекс умений, относящихся к группам предметных и метапредметных результатов)</a:t>
            </a:r>
          </a:p>
          <a:p>
            <a:pPr marL="457200" indent="-457200">
              <a:buFont typeface="Times New Roman" pitchFamily="18" charset="0"/>
              <a:buNone/>
            </a:pPr>
            <a:endParaRPr lang="ru-RU" altLang="ru-RU" sz="800" smtClean="0">
              <a:ea typeface="@Arial Unicode MS" pitchFamily="34" charset="-128"/>
              <a:cs typeface="@Arial Unicode MS" pitchFamily="34" charset="-128"/>
            </a:endParaRPr>
          </a:p>
          <a:p>
            <a:pPr marL="457200" indent="-457200" algn="just">
              <a:buFont typeface="Courier New" pitchFamily="49" charset="0"/>
              <a:buChar char="o"/>
            </a:pPr>
            <a:r>
              <a:rPr lang="ru-RU" altLang="ru-RU" sz="2400" b="1" smtClean="0">
                <a:ea typeface="@Arial Unicode MS" pitchFamily="34" charset="-128"/>
                <a:cs typeface="@Arial Unicode MS" pitchFamily="34" charset="-128"/>
              </a:rPr>
              <a:t>Использование портфеля достижений обучающегося в качестве одного из видов оценивания </a:t>
            </a:r>
            <a:r>
              <a:rPr lang="ru-RU" altLang="ru-RU" sz="2000" smtClean="0">
                <a:ea typeface="@Arial Unicode MS" pitchFamily="34" charset="-128"/>
                <a:cs typeface="@Arial Unicode MS" pitchFamily="34" charset="-128"/>
              </a:rPr>
              <a:t>(проследить индивидуальный прогресс обучающегося по отношению к самому себе, стимулировать учебную мотивацию обучающихся, развивать умения самооценки и  самоорганизации учебной деятельности)</a:t>
            </a:r>
          </a:p>
          <a:p>
            <a:pPr marL="457200" indent="-457200">
              <a:buFont typeface="Courier New" pitchFamily="49" charset="0"/>
              <a:buChar char="o"/>
            </a:pPr>
            <a:endParaRPr lang="ru-RU" altLang="ru-RU" sz="800" smtClean="0">
              <a:ea typeface="@Arial Unicode MS" pitchFamily="34" charset="-128"/>
              <a:cs typeface="@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1258888" y="260350"/>
            <a:ext cx="7358062" cy="1135063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</a:rPr>
              <a:t>Описание оценочной деятельности (ОД) учителя </a:t>
            </a:r>
          </a:p>
        </p:txBody>
      </p:sp>
      <p:sp>
        <p:nvSpPr>
          <p:cNvPr id="73731" name="Объект 2"/>
          <p:cNvSpPr>
            <a:spLocks noGrp="1"/>
          </p:cNvSpPr>
          <p:nvPr>
            <p:ph idx="1"/>
          </p:nvPr>
        </p:nvSpPr>
        <p:spPr>
          <a:xfrm>
            <a:off x="539750" y="1384300"/>
            <a:ext cx="8280400" cy="5357813"/>
          </a:xfrm>
        </p:spPr>
        <p:txBody>
          <a:bodyPr/>
          <a:lstStyle/>
          <a:p>
            <a:pPr indent="449263"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</a:rPr>
              <a:t>Включает:</a:t>
            </a:r>
          </a:p>
          <a:p>
            <a:pPr indent="449263"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800" b="1" smtClean="0">
              <a:solidFill>
                <a:schemeClr val="tx1"/>
              </a:solidFill>
            </a:endParaRPr>
          </a:p>
          <a:p>
            <a:pPr indent="449263" algn="just">
              <a:spcBef>
                <a:spcPct val="0"/>
              </a:spcBef>
              <a:buFont typeface="Symbol" pitchFamily="18" charset="2"/>
              <a:buChar char=""/>
            </a:pP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</a:rPr>
              <a:t>Список промежуточных планируемых результатов для каждого класса (или двух классов) с указанием содержания (в каком содержательном разделе, теме или на каких элементах содержания)  и способов оценки (например, практическая работа, проектная работа, тестовая работа, работа практикума, эссе и т.п.).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9263" algn="just">
              <a:spcBef>
                <a:spcPct val="0"/>
              </a:spcBef>
              <a:buFont typeface="Symbol" pitchFamily="18" charset="2"/>
              <a:buChar char=""/>
            </a:pP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римеры инструментария для наиболее важных  оценочных процедур (примеры письменных работ, практических заданий, тем проектов и т.п.) с критериями достижения минимальных требований ФГОС и уровней достижения (или с критериями выставления отметок по результатам оценочной процедуры). </a:t>
            </a:r>
            <a:endParaRPr lang="ru-RU" altLang="ru-RU" sz="240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1258888" y="260350"/>
            <a:ext cx="7358062" cy="1135063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</a:rPr>
              <a:t>Описание оценочной деятельности (ОД) учителя </a:t>
            </a:r>
          </a:p>
        </p:txBody>
      </p:sp>
      <p:sp>
        <p:nvSpPr>
          <p:cNvPr id="74755" name="Объект 2"/>
          <p:cNvSpPr>
            <a:spLocks noGrp="1"/>
          </p:cNvSpPr>
          <p:nvPr>
            <p:ph idx="1"/>
          </p:nvPr>
        </p:nvSpPr>
        <p:spPr>
          <a:xfrm>
            <a:off x="539750" y="1384300"/>
            <a:ext cx="8280400" cy="5357813"/>
          </a:xfrm>
        </p:spPr>
        <p:txBody>
          <a:bodyPr/>
          <a:lstStyle/>
          <a:p>
            <a:pPr indent="449263"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</a:rPr>
              <a:t>Включает:</a:t>
            </a:r>
          </a:p>
          <a:p>
            <a:pPr indent="449263"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800" b="1" smtClean="0">
              <a:solidFill>
                <a:schemeClr val="tx1"/>
              </a:solidFill>
            </a:endParaRPr>
          </a:p>
          <a:p>
            <a:pPr indent="449263" algn="just">
              <a:spcBef>
                <a:spcPct val="0"/>
              </a:spcBef>
              <a:buFont typeface="Symbol" pitchFamily="18" charset="2"/>
              <a:buChar char=""/>
            </a:pPr>
            <a:r>
              <a:rPr lang="ru-RU" altLang="ru-RU" sz="2400" smtClean="0">
                <a:solidFill>
                  <a:schemeClr val="tx1"/>
                </a:solidFill>
                <a:cs typeface="Times New Roman" pitchFamily="18" charset="0"/>
              </a:rPr>
              <a:t>Т</a:t>
            </a:r>
            <a:r>
              <a:rPr lang="ru-RU" altLang="ru-RU" sz="2400" smtClean="0">
                <a:solidFill>
                  <a:schemeClr val="tx1"/>
                </a:solidFill>
              </a:rPr>
              <a:t>ребования к выставлению отметок за промежуточную аттестацию (при необходимости – с учетом степени значимости отметок за отдельные оценочные процедуры). Правила выставления отметок за промежуточную аттестацию, которые закрепляются в соответствующем локальном нормативном акте школы</a:t>
            </a:r>
            <a:endParaRPr lang="ru-RU" altLang="ru-RU" sz="240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49263" algn="just">
              <a:spcBef>
                <a:spcPct val="0"/>
              </a:spcBef>
              <a:buFont typeface="Symbol" pitchFamily="18" charset="2"/>
              <a:buChar char=""/>
            </a:pPr>
            <a:r>
              <a:rPr lang="ru-RU" altLang="ru-RU" sz="240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График контрольных мероприятий</a:t>
            </a:r>
          </a:p>
          <a:p>
            <a:pPr indent="449263" algn="just">
              <a:spcBef>
                <a:spcPct val="0"/>
              </a:spcBef>
              <a:buFont typeface="Times New Roman" pitchFamily="18" charset="0"/>
              <a:buNone/>
            </a:pPr>
            <a:endParaRPr lang="ru-RU" altLang="ru-RU" sz="2000" smtClean="0">
              <a:solidFill>
                <a:schemeClr val="tx1"/>
              </a:solidFill>
              <a:ea typeface="@Arial Unicode MS" pitchFamily="34" charset="-128"/>
              <a:cs typeface="@Arial Unicode MS" pitchFamily="34" charset="-128"/>
            </a:endParaRPr>
          </a:p>
          <a:p>
            <a:pPr indent="449263" algn="just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@Arial Unicode MS" pitchFamily="34" charset="-128"/>
              </a:rPr>
              <a:t>фиксируется в приложении к образовательной программе школы</a:t>
            </a:r>
          </a:p>
          <a:p>
            <a:pPr indent="449263" algn="just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@Arial Unicode MS" pitchFamily="34" charset="-128"/>
              </a:rPr>
              <a:t>утверждается педагогическим советом образовательной организации  </a:t>
            </a:r>
          </a:p>
          <a:p>
            <a:pPr indent="449263" algn="just">
              <a:spcBef>
                <a:spcPct val="0"/>
              </a:spcBef>
              <a:buFont typeface="Wingdings" pitchFamily="2" charset="2"/>
              <a:buChar char="v"/>
            </a:pPr>
            <a:r>
              <a:rPr lang="ru-RU" altLang="ru-RU" sz="1800" smtClean="0">
                <a:solidFill>
                  <a:schemeClr val="tx1"/>
                </a:solidFill>
                <a:ea typeface="@Arial Unicode MS" pitchFamily="34" charset="-128"/>
                <a:cs typeface="@Arial Unicode MS" pitchFamily="34" charset="-128"/>
              </a:rPr>
              <a:t>доводится до сведения учащихся и их родителей (законных представителей)</a:t>
            </a:r>
            <a:endParaRPr lang="ru-RU" altLang="ru-RU" sz="1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7358062" cy="1135063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</a:rPr>
              <a:t>Организация и содержание оценочных процедур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7994650" cy="4489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Стартовая диагностика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Текущая оценка (индивидуальное продвижение, формирующая, диагностическая) </a:t>
            </a:r>
          </a:p>
          <a:p>
            <a:pPr marL="0" indent="0" algn="just">
              <a:buFont typeface="Times New Roman" pitchFamily="18" charset="0"/>
              <a:buNone/>
              <a:defRPr/>
            </a:pPr>
            <a:r>
              <a:rPr lang="ru-RU" sz="2000" b="1" dirty="0"/>
              <a:t>Н</a:t>
            </a:r>
            <a:r>
              <a:rPr lang="ru-RU" sz="2000" b="1" dirty="0" smtClean="0"/>
              <a:t>акопленная оценка </a:t>
            </a:r>
            <a:r>
              <a:rPr lang="ru-RU" sz="2000" dirty="0" smtClean="0"/>
              <a:t>-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способ фиксации освоения учащимся основных умений, характеризующих достижение каждого планируемого результата на всех этапах его формирования</a:t>
            </a:r>
            <a:endParaRPr lang="ru-RU" sz="20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Тематическая оценка уровня достижения ПР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Портфолио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err="1" smtClean="0"/>
              <a:t>Внутришкольный</a:t>
            </a:r>
            <a:r>
              <a:rPr lang="ru-RU" sz="2000" dirty="0" smtClean="0"/>
              <a:t> мониторинг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Промежуточная аттестация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Государственная итоговая аттестация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Итоговая оценка (внешняя оценка + внутренняя оценка)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>
          <a:xfrm>
            <a:off x="922338" y="260350"/>
            <a:ext cx="8221662" cy="1135063"/>
          </a:xfrm>
        </p:spPr>
        <p:txBody>
          <a:bodyPr/>
          <a:lstStyle/>
          <a:p>
            <a:r>
              <a:rPr lang="ru-RU" altLang="ru-RU" sz="2800" b="1" smtClean="0">
                <a:solidFill>
                  <a:schemeClr val="bg1"/>
                </a:solidFill>
              </a:rPr>
              <a:t>Оценочные процедуры</a:t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endParaRPr lang="ru-RU" altLang="ru-RU" sz="2800" b="1" smtClean="0">
              <a:solidFill>
                <a:schemeClr val="bg1"/>
              </a:solidFill>
            </a:endParaRPr>
          </a:p>
        </p:txBody>
      </p:sp>
      <p:sp>
        <p:nvSpPr>
          <p:cNvPr id="76803" name="Прямоугольник 3"/>
          <p:cNvSpPr>
            <a:spLocks noChangeArrowheads="1"/>
          </p:cNvSpPr>
          <p:nvPr/>
        </p:nvSpPr>
        <p:spPr bwMode="auto">
          <a:xfrm>
            <a:off x="684213" y="4437063"/>
            <a:ext cx="77771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800" b="1">
                <a:solidFill>
                  <a:srgbClr val="000000"/>
                </a:solidFill>
              </a:rPr>
              <a:t>Предметные результаты: </a:t>
            </a:r>
            <a:r>
              <a:rPr lang="ru-RU" altLang="ru-RU" sz="1800">
                <a:solidFill>
                  <a:srgbClr val="000000"/>
                </a:solidFill>
              </a:rPr>
              <a:t>форма итоговой работы устанавливается школой (в письменной форме, с  устной частью, с практической частью; в устной форме, часть портфолио)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800">
              <a:solidFill>
                <a:srgbClr val="000000"/>
              </a:solidFill>
            </a:endParaRP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1800" b="1">
                <a:solidFill>
                  <a:srgbClr val="000000"/>
                </a:solidFill>
              </a:rPr>
              <a:t>Метапредметные результаты: </a:t>
            </a:r>
            <a:r>
              <a:rPr lang="ru-RU" altLang="ru-RU" sz="1800">
                <a:solidFill>
                  <a:srgbClr val="000000"/>
                </a:solidFill>
              </a:rPr>
              <a:t>индивидуальный проект или учебное исследование (приоритетная форма)</a:t>
            </a:r>
          </a:p>
          <a:p>
            <a:pPr algn="just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187624" y="2348880"/>
          <a:ext cx="3024336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572149" y="2348880"/>
          <a:ext cx="3024336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6806" name="Прямоугольник 2"/>
          <p:cNvSpPr>
            <a:spLocks noChangeArrowheads="1"/>
          </p:cNvSpPr>
          <p:nvPr/>
        </p:nvSpPr>
        <p:spPr bwMode="auto">
          <a:xfrm>
            <a:off x="827088" y="1628775"/>
            <a:ext cx="2830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>
                <a:solidFill>
                  <a:srgbClr val="00664D"/>
                </a:solidFill>
              </a:rPr>
              <a:t>Итоговая аттестация</a:t>
            </a:r>
            <a:endParaRPr lang="ru-RU" altLang="ru-RU">
              <a:solidFill>
                <a:srgbClr val="0066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>
          <a:xfrm>
            <a:off x="1187450" y="188913"/>
            <a:ext cx="7429500" cy="1135062"/>
          </a:xfrm>
        </p:spPr>
        <p:txBody>
          <a:bodyPr/>
          <a:lstStyle/>
          <a:p>
            <a:r>
              <a:rPr lang="ru-RU" altLang="ru-RU" sz="4000" b="1" smtClean="0">
                <a:solidFill>
                  <a:schemeClr val="bg1"/>
                </a:solidFill>
              </a:rPr>
              <a:t>Оценка → отметка</a:t>
            </a:r>
          </a:p>
        </p:txBody>
      </p:sp>
      <p:sp>
        <p:nvSpPr>
          <p:cNvPr id="77827" name="Объект 2"/>
          <p:cNvSpPr>
            <a:spLocks noGrp="1"/>
          </p:cNvSpPr>
          <p:nvPr>
            <p:ph idx="1"/>
          </p:nvPr>
        </p:nvSpPr>
        <p:spPr>
          <a:xfrm>
            <a:off x="622300" y="1700213"/>
            <a:ext cx="7994650" cy="4795837"/>
          </a:xfrm>
        </p:spPr>
        <p:txBody>
          <a:bodyPr/>
          <a:lstStyle/>
          <a:p>
            <a:pPr algn="ctr">
              <a:buFont typeface="Times New Roman" pitchFamily="18" charset="0"/>
              <a:buNone/>
            </a:pPr>
            <a:r>
              <a:rPr lang="ru-RU" altLang="ru-RU" sz="2000" b="1" smtClean="0">
                <a:solidFill>
                  <a:schemeClr val="tx1"/>
                </a:solidFill>
              </a:rPr>
              <a:t>5-балльная шкала</a:t>
            </a:r>
          </a:p>
          <a:p>
            <a:pPr>
              <a:buFont typeface="Times New Roman" pitchFamily="18" charset="0"/>
              <a:buNone/>
            </a:pPr>
            <a:r>
              <a:rPr lang="ru-RU" altLang="ru-RU" sz="2000" b="1" smtClean="0">
                <a:solidFill>
                  <a:schemeClr val="tx1"/>
                </a:solidFill>
              </a:rPr>
              <a:t>Достоинства:</a:t>
            </a:r>
          </a:p>
          <a:p>
            <a:pPr algn="just">
              <a:spcBef>
                <a:spcPts val="25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единый формат представления текущих и итоговых оценок;</a:t>
            </a:r>
            <a:endParaRPr lang="ru-RU" altLang="ru-RU" sz="200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spcBef>
                <a:spcPts val="25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удобство в использовании для ранжирования обучающихся, т.е. определения его места среди других учащихся класса.</a:t>
            </a:r>
            <a:endParaRPr lang="ru-RU" altLang="ru-RU" sz="2000" b="1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buFont typeface="Times New Roman" pitchFamily="18" charset="0"/>
              <a:buNone/>
            </a:pPr>
            <a:r>
              <a:rPr lang="ru-RU" altLang="ru-RU" sz="2000" b="1" smtClean="0">
                <a:solidFill>
                  <a:schemeClr val="tx1"/>
                </a:solidFill>
                <a:cs typeface="Times New Roman" pitchFamily="18" charset="0"/>
              </a:rPr>
              <a:t>Недостатки: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Малая информативность (число без описания достижений или недостатков работы).</a:t>
            </a:r>
            <a:endParaRPr lang="ru-RU" altLang="ru-RU" sz="1600" smtClean="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Грубость шкалы (только четыре балла — 2, 3, 4, 5).</a:t>
            </a:r>
            <a:endParaRPr lang="ru-RU" altLang="ru-RU" sz="1600" smtClean="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Метод «вычитания» (за «идеальную» работу ставится отметка «5», а каждая ошибка снижает отметку).</a:t>
            </a:r>
            <a:endParaRPr lang="ru-RU" altLang="ru-RU" sz="1600" smtClean="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Активное использование фактора времени.</a:t>
            </a:r>
            <a:endParaRPr lang="ru-RU" altLang="ru-RU" sz="1600" smtClean="0">
              <a:solidFill>
                <a:schemeClr val="tx1"/>
              </a:solidFill>
              <a:latin typeface="Calibri" pitchFamily="34" charset="0"/>
            </a:endParaRP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Произвольность норм и критериев выставления той или иной отметки, их закрытость.</a:t>
            </a:r>
            <a:endParaRPr lang="ru-RU" altLang="ru-RU" sz="160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Times New Roman" pitchFamily="18" charset="0"/>
              <a:buNone/>
            </a:pPr>
            <a:endParaRPr lang="ru-RU" altLang="ru-RU" sz="2000" b="1" smtClean="0">
              <a:solidFill>
                <a:srgbClr val="0066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>
          <a:xfrm>
            <a:off x="1258888" y="333375"/>
            <a:ext cx="7358062" cy="1135063"/>
          </a:xfrm>
        </p:spPr>
        <p:txBody>
          <a:bodyPr/>
          <a:lstStyle/>
          <a:p>
            <a:r>
              <a:rPr lang="ru-RU" altLang="ru-RU" sz="3200" b="1" smtClean="0">
                <a:solidFill>
                  <a:schemeClr val="bg1"/>
                </a:solidFill>
              </a:rPr>
              <a:t>Возможности критериального 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628775"/>
            <a:ext cx="8351837" cy="4560888"/>
          </a:xfrm>
        </p:spPr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Выделение 4-6 критериев для оценки учебных достижений по предмету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Отдельное оценивания каждого критерия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в баллах (например, в семи или десятибалльной шкале) по отдельным шкалам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Times New Roman" pitchFamily="18" charset="0"/>
              <a:buNone/>
              <a:defRPr/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Отдельные оценочные процедуры по каждому критерию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Итоговая отметка: сумма баллов по всем критериям и перевод в общепринятую отметку (в 5-балльную)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9338" y="3357563"/>
          <a:ext cx="7777162" cy="1998778"/>
        </p:xfrm>
        <a:graphic>
          <a:graphicData uri="http://schemas.openxmlformats.org/drawingml/2006/table">
            <a:tbl>
              <a:tblPr/>
              <a:tblGrid>
                <a:gridCol w="1089025"/>
                <a:gridCol w="6688137"/>
              </a:tblGrid>
              <a:tr h="37130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Баллы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Описание достижений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83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Нет соответствия ни одному из нижерасположенных описаний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683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1-2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Упоминает…/Констатирует…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0683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3-4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Описывает…</a:t>
                      </a: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Воспроизводит…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06839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5-6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Объясняет…/Обсуждает…./Анализирует…./Оценивает….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>
          <a:xfrm>
            <a:off x="1311275" y="333375"/>
            <a:ext cx="7140575" cy="1135063"/>
          </a:xfrm>
        </p:spPr>
        <p:txBody>
          <a:bodyPr/>
          <a:lstStyle/>
          <a:p>
            <a:r>
              <a:rPr lang="ru-RU" altLang="ru-RU" sz="3600" b="1" smtClean="0">
                <a:solidFill>
                  <a:schemeClr val="bg1"/>
                </a:solidFill>
              </a:rPr>
              <a:t>Пример: биология, 5 класс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14313" y="1571625"/>
          <a:ext cx="8678893" cy="5143535"/>
        </p:xfrm>
        <a:graphic>
          <a:graphicData uri="http://schemas.openxmlformats.org/drawingml/2006/table">
            <a:tbl>
              <a:tblPr/>
              <a:tblGrid>
                <a:gridCol w="5257712"/>
                <a:gridCol w="3421181"/>
              </a:tblGrid>
              <a:tr h="415706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Критерии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Оценочные процедуры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152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Применять биологические термины и понятия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4D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Устный опрос, тест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21335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Использовать методы биологической науки: проводить наблюдения за организмами, описывать биологический объекты и процессы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4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Лабораторные и практические работы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213355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Выявлять простейшие причинно-следственные связи между строением и функциями, строением и средой обитания организмов.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4D"/>
                        </a:solidFill>
                        <a:effectLst/>
                        <a:latin typeface="Arial" panose="020B0604020202020204" pitchFamily="34" charset="0"/>
                        <a:ea typeface="Microsoft YaHei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Диагностическая работа по выполнению заданий биологического содержания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70271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Работа с информацией биологического содержания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4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1pPr>
                      <a:lvl2pPr marL="45720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2pPr>
                      <a:lvl3pPr marL="91440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3pPr>
                      <a:lvl4pPr marL="13716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4pPr>
                      <a:lvl5pPr marL="182880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В рамках оценки читательской грамотности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959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5.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Регулятивные действия и межличностная коммуникация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4D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Наблюдение за групповой работой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142875"/>
            <a:ext cx="8221662" cy="11350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Закон РФ «Об образовании в Российской Федерации»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9263"/>
            <a:ext cx="8785225" cy="494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образование</a:t>
            </a:r>
            <a:r>
              <a:rPr lang="ru-RU" sz="2600" smtClean="0"/>
              <a:t> - </a:t>
            </a:r>
            <a:r>
              <a:rPr lang="ru-RU" sz="2600" smtClean="0">
                <a:solidFill>
                  <a:srgbClr val="FB1705"/>
                </a:solidFill>
              </a:rPr>
              <a:t>единый целенаправленный процесс воспитания и обучения</a:t>
            </a:r>
            <a:r>
              <a:rPr lang="ru-RU" sz="2600" smtClean="0"/>
              <a:t>, являющийся общественно значимым благом и </a:t>
            </a:r>
            <a:r>
              <a:rPr lang="ru-RU" sz="2600" smtClean="0">
                <a:solidFill>
                  <a:srgbClr val="FB1705"/>
                </a:solidFill>
              </a:rPr>
              <a:t>осуществляемый в интересах человека, семьи, общества и государства</a:t>
            </a:r>
            <a:r>
              <a:rPr lang="ru-RU" sz="2600" smtClean="0"/>
              <a:t>, а также </a:t>
            </a:r>
            <a:r>
              <a:rPr lang="ru-RU" sz="2600" b="1" smtClean="0"/>
              <a:t>совокупность приобретаемых знаний, умений, навыков, ценностных установок, опыта деятельности и компетенции определенных объема и сложности</a:t>
            </a:r>
            <a:r>
              <a:rPr lang="ru-RU" sz="2600" smtClean="0"/>
              <a:t> </a:t>
            </a:r>
            <a:r>
              <a:rPr lang="ru-RU" sz="2600" u="sng" smtClean="0"/>
              <a:t>в целях</a:t>
            </a:r>
            <a:r>
              <a:rPr lang="ru-RU" sz="2600" smtClean="0"/>
              <a:t> интеллектуального, духовно-нравственного, творческого, физического и (или) профессионального </a:t>
            </a:r>
            <a:r>
              <a:rPr lang="ru-RU" sz="2600" u="sng" smtClean="0"/>
              <a:t>развития человека</a:t>
            </a:r>
            <a:r>
              <a:rPr lang="ru-RU" sz="2600" smtClean="0"/>
              <a:t>, </a:t>
            </a:r>
            <a:r>
              <a:rPr lang="ru-RU" sz="2600" u="sng" smtClean="0"/>
              <a:t>удовлетворения его образовательных потребностей и интересов</a:t>
            </a:r>
            <a:r>
              <a:rPr lang="ru-RU" sz="2600" smtClean="0"/>
              <a:t> (ст.2 273 ФЗ от 28.12.12)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1166813" y="188913"/>
            <a:ext cx="7285037" cy="1135062"/>
          </a:xfrm>
        </p:spPr>
        <p:txBody>
          <a:bodyPr/>
          <a:lstStyle/>
          <a:p>
            <a:r>
              <a:rPr lang="ru-RU" altLang="ru-RU" b="1" smtClean="0">
                <a:solidFill>
                  <a:schemeClr val="bg1"/>
                </a:solidFill>
              </a:rPr>
              <a:t>Итоговая оценка</a:t>
            </a:r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>
          <a:xfrm>
            <a:off x="142875" y="1285875"/>
            <a:ext cx="8858250" cy="5572125"/>
          </a:xfrm>
        </p:spPr>
        <p:txBody>
          <a:bodyPr/>
          <a:lstStyle/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000" smtClean="0">
                <a:cs typeface="Times New Roman" pitchFamily="18" charset="0"/>
              </a:rPr>
              <a:t>    </a:t>
            </a:r>
            <a:r>
              <a:rPr lang="ru-RU" altLang="ru-RU" sz="2400" smtClean="0">
                <a:cs typeface="Times New Roman" pitchFamily="18" charset="0"/>
              </a:rPr>
              <a:t>Вывод об уровне достижения планируемых результатов делается:</a:t>
            </a:r>
          </a:p>
          <a:p>
            <a:pPr algn="just">
              <a:spcBef>
                <a:spcPct val="0"/>
              </a:spcBef>
              <a:buFont typeface="Symbol" pitchFamily="18" charset="2"/>
              <a:buChar char=""/>
            </a:pPr>
            <a:r>
              <a:rPr lang="ru-RU" altLang="ru-RU" sz="2400" smtClean="0">
                <a:cs typeface="Times New Roman" pitchFamily="18" charset="0"/>
              </a:rPr>
              <a:t>для предметных планируемых результатов – на основании результатов итоговой работы и внутреннего мониторинга по предмету; </a:t>
            </a:r>
            <a:endParaRPr lang="ru-RU" altLang="ru-RU" sz="2400" smtClean="0"/>
          </a:p>
          <a:p>
            <a:pPr algn="just">
              <a:spcBef>
                <a:spcPct val="0"/>
              </a:spcBef>
              <a:buFont typeface="Symbol" pitchFamily="18" charset="2"/>
              <a:buChar char=""/>
            </a:pPr>
            <a:r>
              <a:rPr lang="ru-RU" altLang="ru-RU" sz="2400" smtClean="0">
                <a:cs typeface="Times New Roman" pitchFamily="18" charset="0"/>
              </a:rPr>
              <a:t>для метапредметных планируемых результатов: 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400" smtClean="0">
                <a:cs typeface="Times New Roman" pitchFamily="18" charset="0"/>
              </a:rPr>
              <a:t>в части формирования УУД  – на основании результатов внутреннего мониторинга универсальных учебных действий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400" smtClean="0">
                <a:cs typeface="Times New Roman" pitchFamily="18" charset="0"/>
              </a:rPr>
              <a:t>в части формирования МП – на основании диагностической работы межпредметного характера</a:t>
            </a:r>
          </a:p>
          <a:p>
            <a:pPr algn="just">
              <a:spcBef>
                <a:spcPct val="0"/>
              </a:spcBef>
              <a:buFont typeface="Times New Roman" pitchFamily="18" charset="0"/>
              <a:buNone/>
            </a:pPr>
            <a:r>
              <a:rPr lang="ru-RU" altLang="ru-RU" sz="2400" smtClean="0">
                <a:cs typeface="Times New Roman" pitchFamily="18" charset="0"/>
              </a:rPr>
              <a:t>в части </a:t>
            </a:r>
            <a:r>
              <a:rPr lang="ru-RU" sz="2400" smtClean="0">
                <a:solidFill>
                  <a:schemeClr val="tx1"/>
                </a:solidFill>
              </a:rPr>
              <a:t>самостоятельности планирования и осуществления учебной деятельности и организации учебного сотрудничества с педагогами и сверстниками – на основании результатов проектной деятельности</a:t>
            </a:r>
            <a:endParaRPr lang="ru-RU" alt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381000" y="3886200"/>
            <a:ext cx="85344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27088" y="2636838"/>
            <a:ext cx="7604125" cy="733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2625"/>
              </a:spcBef>
              <a:buSzPct val="100000"/>
              <a:defRPr/>
            </a:pPr>
            <a:r>
              <a:rPr lang="ru-RU" altLang="ru-RU" sz="4200" b="1" smtClean="0">
                <a:solidFill>
                  <a:srgbClr val="1E46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6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142875"/>
            <a:ext cx="8221662" cy="11350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Для образовательного процесса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9263"/>
            <a:ext cx="8713788" cy="4878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Образование</a:t>
            </a:r>
            <a:r>
              <a:rPr lang="ru-RU" smtClean="0"/>
              <a:t> – процесс воспитания и обучения, заключающийся в приобретении учащимся совокупности </a:t>
            </a:r>
            <a:r>
              <a:rPr lang="ru-RU" u="sng" smtClean="0"/>
              <a:t>знаний, умений, навыков</a:t>
            </a:r>
            <a:r>
              <a:rPr lang="ru-RU" smtClean="0"/>
              <a:t>, </a:t>
            </a:r>
            <a:r>
              <a:rPr lang="ru-RU" u="sng" smtClean="0"/>
              <a:t>ценностных установок</a:t>
            </a:r>
            <a:r>
              <a:rPr lang="ru-RU" smtClean="0"/>
              <a:t>, </a:t>
            </a:r>
            <a:r>
              <a:rPr lang="ru-RU" u="sng" smtClean="0"/>
              <a:t>опыта деятельности</a:t>
            </a:r>
            <a:r>
              <a:rPr lang="ru-RU" smtClean="0"/>
              <a:t> и компетенции </a:t>
            </a:r>
            <a:r>
              <a:rPr lang="ru-RU" i="1" smtClean="0"/>
              <a:t>определенных объема и сложности</a:t>
            </a:r>
            <a:r>
              <a:rPr lang="ru-RU" smtClean="0"/>
              <a:t> в целях своего развития, удовлетворения своих образовательных потребностей и интересов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142875"/>
            <a:ext cx="8221662" cy="1135063"/>
          </a:xfrm>
        </p:spPr>
        <p:txBody>
          <a:bodyPr/>
          <a:lstStyle/>
          <a:p>
            <a:pPr eaLnBrk="1" hangingPunct="1"/>
            <a:r>
              <a:rPr lang="ru-RU" sz="3700" smtClean="0">
                <a:solidFill>
                  <a:schemeClr val="bg1"/>
                </a:solidFill>
              </a:rPr>
              <a:t>Образование - процесс воспитания и обучения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9263"/>
            <a:ext cx="8785225" cy="4805362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</a:pPr>
            <a:r>
              <a:rPr lang="ru-RU" b="1" smtClean="0"/>
              <a:t>воспитание</a:t>
            </a:r>
            <a:r>
              <a:rPr lang="ru-RU" smtClean="0"/>
              <a:t> 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</a:t>
            </a:r>
            <a:r>
              <a:rPr lang="ru-RU" b="1" i="1" smtClean="0"/>
              <a:t>в интересах</a:t>
            </a:r>
            <a:r>
              <a:rPr lang="ru-RU" smtClean="0"/>
              <a:t> </a:t>
            </a:r>
            <a:r>
              <a:rPr lang="ru-RU" b="1" i="1" smtClean="0"/>
              <a:t>человека, семьи, общества и государства</a:t>
            </a:r>
            <a:r>
              <a:rPr lang="ru-RU" smtClean="0"/>
              <a:t> (ст.2 273 ФЗ от 28.12.12)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142875"/>
            <a:ext cx="8221662" cy="1135063"/>
          </a:xfrm>
        </p:spPr>
        <p:txBody>
          <a:bodyPr/>
          <a:lstStyle/>
          <a:p>
            <a:pPr eaLnBrk="1" hangingPunct="1"/>
            <a:r>
              <a:rPr lang="ru-RU" sz="3700" smtClean="0">
                <a:solidFill>
                  <a:schemeClr val="bg1"/>
                </a:solidFill>
              </a:rPr>
              <a:t>Образование - процесс воспитания и обучения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19263"/>
            <a:ext cx="8785225" cy="4805362"/>
          </a:xfrm>
        </p:spPr>
        <p:txBody>
          <a:bodyPr/>
          <a:lstStyle/>
          <a:p>
            <a:pPr eaLnBrk="1" hangingPunct="1">
              <a:buFont typeface="Times New Roman" pitchFamily="18" charset="0"/>
              <a:buNone/>
            </a:pPr>
            <a:r>
              <a:rPr lang="ru-RU" b="1" smtClean="0"/>
              <a:t>обучение</a:t>
            </a:r>
            <a:r>
              <a:rPr lang="ru-RU" smtClean="0"/>
              <a:t> - целенаправленный </a:t>
            </a:r>
            <a:r>
              <a:rPr lang="ru-RU" b="1" i="1" smtClean="0"/>
              <a:t>процесс организации деятельности</a:t>
            </a:r>
            <a:r>
              <a:rPr lang="ru-RU" smtClean="0"/>
              <a:t> обучающихся </a:t>
            </a:r>
            <a:r>
              <a:rPr lang="ru-RU" b="1" i="1" smtClean="0"/>
              <a:t>по овладению знаниями, умениями, навыками и компетенцией</a:t>
            </a:r>
            <a:r>
              <a:rPr lang="ru-RU" smtClean="0"/>
              <a:t>, приобретению </a:t>
            </a:r>
            <a:r>
              <a:rPr lang="ru-RU" b="1" i="1" smtClean="0"/>
              <a:t>опыта деятельности</a:t>
            </a:r>
            <a:r>
              <a:rPr lang="ru-RU" smtClean="0"/>
              <a:t>, развитию способностей, приобретению </a:t>
            </a:r>
            <a:r>
              <a:rPr lang="ru-RU" b="1" i="1" smtClean="0"/>
              <a:t>опыта применения знаний в повседневной жизни</a:t>
            </a:r>
            <a:r>
              <a:rPr lang="ru-RU" smtClean="0"/>
              <a:t> и формированию у обучающихся мотивации получения образования в течение всей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7515225" cy="706437"/>
          </a:xfrm>
        </p:spPr>
        <p:txBody>
          <a:bodyPr/>
          <a:lstStyle/>
          <a:p>
            <a:r>
              <a:rPr lang="ru-RU" sz="4000" b="1" smtClean="0">
                <a:solidFill>
                  <a:schemeClr val="bg1"/>
                </a:solidFill>
              </a:rPr>
              <a:t>Что контролируем в обучении?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001125" cy="535781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ru-RU" b="1" i="1" smtClean="0"/>
              <a:t>процесс организации деятельности обучения – ВШК текущий, рубежный и итоговый</a:t>
            </a:r>
          </a:p>
          <a:p>
            <a:pPr>
              <a:buFont typeface="Times New Roman" pitchFamily="18" charset="0"/>
              <a:buNone/>
            </a:pPr>
            <a:r>
              <a:rPr lang="ru-RU" b="1" i="1" smtClean="0"/>
              <a:t>овладение знаниями, умениями, навыками – ВШК текущий, рубежный и итоговый</a:t>
            </a:r>
          </a:p>
          <a:p>
            <a:pPr>
              <a:buFont typeface="Times New Roman" pitchFamily="18" charset="0"/>
              <a:buNone/>
            </a:pPr>
            <a:r>
              <a:rPr lang="ru-RU" b="1" i="1" smtClean="0"/>
              <a:t>приобретение опыта деятельности – ВШК итоговый и внешняя экспертиза</a:t>
            </a:r>
          </a:p>
          <a:p>
            <a:pPr>
              <a:buFont typeface="Times New Roman" pitchFamily="18" charset="0"/>
              <a:buNone/>
            </a:pPr>
            <a:r>
              <a:rPr lang="ru-RU" b="1" i="1" smtClean="0"/>
              <a:t>приобретение опыта применения знаний в повседневной жизни – внешняя экспертиза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Times New Roman" pitchFamily="18" charset="0"/>
              </a:rPr>
              <a:t>Составляющие учебного процесса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250825" y="908050"/>
            <a:ext cx="8496300" cy="5616575"/>
            <a:chOff x="1971" y="2124"/>
            <a:chExt cx="6570" cy="3882"/>
          </a:xfrm>
        </p:grpSpPr>
        <p:sp>
          <p:nvSpPr>
            <p:cNvPr id="49157" name="Text Box 4"/>
            <p:cNvSpPr txBox="1">
              <a:spLocks noChangeArrowheads="1"/>
            </p:cNvSpPr>
            <p:nvPr/>
          </p:nvSpPr>
          <p:spPr bwMode="auto">
            <a:xfrm>
              <a:off x="1971" y="3582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>
                  <a:solidFill>
                    <a:schemeClr val="tx1"/>
                  </a:solidFill>
                  <a:latin typeface="Times New Roman" pitchFamily="18" charset="0"/>
                </a:rPr>
                <a:t>ООП</a:t>
              </a:r>
            </a:p>
          </p:txBody>
        </p:sp>
        <p:sp>
          <p:nvSpPr>
            <p:cNvPr id="49158" name="Text Box 5"/>
            <p:cNvSpPr txBox="1">
              <a:spLocks noChangeArrowheads="1"/>
            </p:cNvSpPr>
            <p:nvPr/>
          </p:nvSpPr>
          <p:spPr bwMode="auto">
            <a:xfrm>
              <a:off x="3501" y="5022"/>
              <a:ext cx="1800" cy="9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400">
                <a:latin typeface="Times New Roman" pitchFamily="18" charset="0"/>
              </a:endParaRPr>
            </a:p>
            <a:p>
              <a:pPr algn="ctr"/>
              <a:r>
                <a:rPr lang="ru-RU" sz="3200" b="1">
                  <a:solidFill>
                    <a:schemeClr val="tx1"/>
                  </a:solidFill>
                  <a:latin typeface="Times New Roman" pitchFamily="18" charset="0"/>
                </a:rPr>
                <a:t>Процесс обучения</a:t>
              </a:r>
              <a:r>
                <a:rPr lang="ru-RU" sz="240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9159" name="Line 6"/>
            <p:cNvSpPr>
              <a:spLocks noChangeShapeType="1"/>
            </p:cNvSpPr>
            <p:nvPr/>
          </p:nvSpPr>
          <p:spPr bwMode="auto">
            <a:xfrm>
              <a:off x="2781" y="5454"/>
              <a:ext cx="7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0" name="Text Box 7"/>
            <p:cNvSpPr txBox="1">
              <a:spLocks noChangeArrowheads="1"/>
            </p:cNvSpPr>
            <p:nvPr/>
          </p:nvSpPr>
          <p:spPr bwMode="auto">
            <a:xfrm>
              <a:off x="4761" y="3582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200">
                  <a:solidFill>
                    <a:schemeClr val="tx1"/>
                  </a:solidFill>
                  <a:latin typeface="Times New Roman" pitchFamily="18" charset="0"/>
                </a:rPr>
                <a:t>Учебники, учебные пособия</a:t>
              </a:r>
            </a:p>
          </p:txBody>
        </p:sp>
        <p:sp>
          <p:nvSpPr>
            <p:cNvPr id="49161" name="Line 8"/>
            <p:cNvSpPr>
              <a:spLocks noChangeShapeType="1"/>
            </p:cNvSpPr>
            <p:nvPr/>
          </p:nvSpPr>
          <p:spPr bwMode="auto">
            <a:xfrm>
              <a:off x="5015" y="4299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2" name="Line 9"/>
            <p:cNvSpPr>
              <a:spLocks noChangeShapeType="1"/>
            </p:cNvSpPr>
            <p:nvPr/>
          </p:nvSpPr>
          <p:spPr bwMode="auto">
            <a:xfrm>
              <a:off x="6380" y="3918"/>
              <a:ext cx="9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Line 10"/>
            <p:cNvSpPr>
              <a:spLocks noChangeShapeType="1"/>
            </p:cNvSpPr>
            <p:nvPr/>
          </p:nvSpPr>
          <p:spPr bwMode="auto">
            <a:xfrm flipH="1">
              <a:off x="5601" y="2693"/>
              <a:ext cx="0" cy="9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4" name="Line 11"/>
            <p:cNvSpPr>
              <a:spLocks noChangeShapeType="1"/>
            </p:cNvSpPr>
            <p:nvPr/>
          </p:nvSpPr>
          <p:spPr bwMode="auto">
            <a:xfrm>
              <a:off x="6515" y="2484"/>
              <a:ext cx="13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Line 12"/>
            <p:cNvSpPr>
              <a:spLocks noChangeShapeType="1"/>
            </p:cNvSpPr>
            <p:nvPr/>
          </p:nvSpPr>
          <p:spPr bwMode="auto">
            <a:xfrm>
              <a:off x="7897" y="2499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6" name="Text Box 13"/>
            <p:cNvSpPr txBox="1">
              <a:spLocks noChangeArrowheads="1"/>
            </p:cNvSpPr>
            <p:nvPr/>
          </p:nvSpPr>
          <p:spPr bwMode="auto">
            <a:xfrm>
              <a:off x="7281" y="3579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Контрольно-оценочные</a:t>
              </a:r>
            </a:p>
            <a:p>
              <a:pPr algn="ctr"/>
              <a:r>
                <a:rPr lang="ru-RU" b="1">
                  <a:solidFill>
                    <a:srgbClr val="000066"/>
                  </a:solidFill>
                  <a:latin typeface="Times New Roman" pitchFamily="18" charset="0"/>
                </a:rPr>
                <a:t>средства</a:t>
              </a:r>
            </a:p>
          </p:txBody>
        </p:sp>
        <p:sp>
          <p:nvSpPr>
            <p:cNvPr id="49167" name="Line 14"/>
            <p:cNvSpPr>
              <a:spLocks noChangeShapeType="1"/>
            </p:cNvSpPr>
            <p:nvPr/>
          </p:nvSpPr>
          <p:spPr bwMode="auto">
            <a:xfrm>
              <a:off x="2781" y="4299"/>
              <a:ext cx="0" cy="1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8" name="Line 15"/>
            <p:cNvSpPr>
              <a:spLocks noChangeShapeType="1"/>
            </p:cNvSpPr>
            <p:nvPr/>
          </p:nvSpPr>
          <p:spPr bwMode="auto">
            <a:xfrm>
              <a:off x="2781" y="2469"/>
              <a:ext cx="17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Line 16"/>
            <p:cNvSpPr>
              <a:spLocks noChangeShapeType="1"/>
            </p:cNvSpPr>
            <p:nvPr/>
          </p:nvSpPr>
          <p:spPr bwMode="auto">
            <a:xfrm>
              <a:off x="2781" y="2454"/>
              <a:ext cx="0" cy="1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0" name="Text Box 17"/>
            <p:cNvSpPr txBox="1">
              <a:spLocks noChangeArrowheads="1"/>
            </p:cNvSpPr>
            <p:nvPr/>
          </p:nvSpPr>
          <p:spPr bwMode="auto">
            <a:xfrm>
              <a:off x="4521" y="2124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3600">
                  <a:solidFill>
                    <a:schemeClr val="tx1"/>
                  </a:solidFill>
                  <a:latin typeface="Times New Roman" pitchFamily="18" charset="0"/>
                </a:rPr>
                <a:t>ФГОС</a:t>
              </a:r>
            </a:p>
          </p:txBody>
        </p:sp>
        <p:sp>
          <p:nvSpPr>
            <p:cNvPr id="49171" name="Text Box 18"/>
            <p:cNvSpPr txBox="1">
              <a:spLocks noChangeArrowheads="1"/>
            </p:cNvSpPr>
            <p:nvPr/>
          </p:nvSpPr>
          <p:spPr bwMode="auto">
            <a:xfrm>
              <a:off x="6021" y="5034"/>
              <a:ext cx="1800" cy="9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 b="1">
                  <a:solidFill>
                    <a:srgbClr val="FF0066"/>
                  </a:solidFill>
                  <a:latin typeface="Times New Roman" pitchFamily="18" charset="0"/>
                </a:rPr>
                <a:t>Оценка</a:t>
              </a:r>
            </a:p>
            <a:p>
              <a:pPr algn="ctr"/>
              <a:r>
                <a:rPr lang="ru-RU" sz="2400" b="1">
                  <a:solidFill>
                    <a:srgbClr val="FF0066"/>
                  </a:solidFill>
                  <a:latin typeface="Times New Roman" pitchFamily="18" charset="0"/>
                </a:rPr>
                <a:t>учебных достижений</a:t>
              </a:r>
              <a:r>
                <a:rPr lang="ru-RU" sz="2400" b="1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9172" name="Line 19"/>
            <p:cNvSpPr>
              <a:spLocks noChangeShapeType="1"/>
            </p:cNvSpPr>
            <p:nvPr/>
          </p:nvSpPr>
          <p:spPr bwMode="auto">
            <a:xfrm>
              <a:off x="5301" y="5454"/>
              <a:ext cx="7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Line 20"/>
            <p:cNvSpPr>
              <a:spLocks noChangeShapeType="1"/>
            </p:cNvSpPr>
            <p:nvPr/>
          </p:nvSpPr>
          <p:spPr bwMode="auto">
            <a:xfrm>
              <a:off x="7581" y="431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74" name="Line 21"/>
            <p:cNvSpPr>
              <a:spLocks noChangeShapeType="1"/>
            </p:cNvSpPr>
            <p:nvPr/>
          </p:nvSpPr>
          <p:spPr bwMode="auto">
            <a:xfrm>
              <a:off x="3606" y="3923"/>
              <a:ext cx="1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56" name="Line 22"/>
          <p:cNvSpPr>
            <a:spLocks noChangeShapeType="1"/>
          </p:cNvSpPr>
          <p:nvPr/>
        </p:nvSpPr>
        <p:spPr bwMode="auto">
          <a:xfrm flipH="1">
            <a:off x="4648200" y="5791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 лекции 1_Скворцов П.М.</Template>
  <TotalTime>6</TotalTime>
  <Words>2281</Words>
  <Application>Microsoft Office PowerPoint</Application>
  <PresentationFormat>Экран (4:3)</PresentationFormat>
  <Paragraphs>262</Paragraphs>
  <Slides>41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41</vt:i4>
      </vt:variant>
    </vt:vector>
  </HeadingPairs>
  <TitlesOfParts>
    <vt:vector size="59" baseType="lpstr">
      <vt:lpstr>@Arial Unicode MS</vt:lpstr>
      <vt:lpstr>Microsoft YaHei</vt:lpstr>
      <vt:lpstr>Arial</vt:lpstr>
      <vt:lpstr>Calibri</vt:lpstr>
      <vt:lpstr>Courier New</vt:lpstr>
      <vt:lpstr>Garamond</vt:lpstr>
      <vt:lpstr>Palatino Linotype</vt:lpstr>
      <vt:lpstr>Segoe UI</vt:lpstr>
      <vt:lpstr>Symbol</vt:lpstr>
      <vt:lpstr>Times New Roman</vt:lpstr>
      <vt:lpstr>Wingdings</vt:lpstr>
      <vt:lpstr>Wingdings 3</vt:lpstr>
      <vt:lpstr>Тема Office</vt:lpstr>
      <vt:lpstr>2_Тема Office</vt:lpstr>
      <vt:lpstr>1_Тема Office</vt:lpstr>
      <vt:lpstr>8_Тема Office</vt:lpstr>
      <vt:lpstr>3_Тема Office</vt:lpstr>
      <vt:lpstr>7_Тема Office</vt:lpstr>
      <vt:lpstr>Презентация PowerPoint</vt:lpstr>
      <vt:lpstr>Презентация PowerPoint</vt:lpstr>
      <vt:lpstr>Закон РФ «Об образовании в Российской Федерации» </vt:lpstr>
      <vt:lpstr>Закон РФ «Об образовании в Российской Федерации» </vt:lpstr>
      <vt:lpstr>Для образовательного процесса</vt:lpstr>
      <vt:lpstr>Образование - процесс воспитания и обучения</vt:lpstr>
      <vt:lpstr>Образование - процесс воспитания и обучения</vt:lpstr>
      <vt:lpstr>Что контролируем в обучении?</vt:lpstr>
      <vt:lpstr>Составляющие учебного процесса</vt:lpstr>
      <vt:lpstr>Объективная оценка учебных достижений</vt:lpstr>
      <vt:lpstr>Оценочное мнение учителя</vt:lpstr>
      <vt:lpstr>Самооценка учащегося</vt:lpstr>
      <vt:lpstr>Внешняя оценка стороннего наблюдателя</vt:lpstr>
      <vt:lpstr>Качество образования</vt:lpstr>
      <vt:lpstr>Качество образования</vt:lpstr>
      <vt:lpstr>Формы, методы, виды</vt:lpstr>
      <vt:lpstr>ФГОС. Системно-деятельностный подход</vt:lpstr>
      <vt:lpstr>Концептуальные подходы к построению системы оценки качества образования</vt:lpstr>
      <vt:lpstr>Презентация PowerPoint</vt:lpstr>
      <vt:lpstr>Презентация PowerPoint</vt:lpstr>
      <vt:lpstr>Презентация PowerPoint</vt:lpstr>
      <vt:lpstr>Подходы к распределению планируемых результатов по классам (уровням)</vt:lpstr>
      <vt:lpstr>Уровневый подход к содержанию оценки</vt:lpstr>
      <vt:lpstr>Уровневый подход  к интерпретации результатов </vt:lpstr>
      <vt:lpstr>Комплексный подход:   комплекс процедур  </vt:lpstr>
      <vt:lpstr>Личностные результаты  по ФГОС ООО</vt:lpstr>
      <vt:lpstr>Особенности оценки личностных результатов</vt:lpstr>
      <vt:lpstr>Метапредметные результаты по ФГОС ООО</vt:lpstr>
      <vt:lpstr>Особенности оценки метапредметных результатов</vt:lpstr>
      <vt:lpstr>Предметные результаты  по ФГОС ООО </vt:lpstr>
      <vt:lpstr>Особенности оценки предметных результатов</vt:lpstr>
      <vt:lpstr>Особенности оценки предметных результатов</vt:lpstr>
      <vt:lpstr>Описание оценочной деятельности (ОД) учителя </vt:lpstr>
      <vt:lpstr>Описание оценочной деятельности (ОД) учителя </vt:lpstr>
      <vt:lpstr>Организация и содержание оценочных процедур</vt:lpstr>
      <vt:lpstr>Оценочные процедуры </vt:lpstr>
      <vt:lpstr>Оценка → отметка</vt:lpstr>
      <vt:lpstr>Возможности критериального подхода</vt:lpstr>
      <vt:lpstr>Пример: биология, 5 класс</vt:lpstr>
      <vt:lpstr>Итоговая оценка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cp:lastPrinted>2017-11-15T09:46:15Z</cp:lastPrinted>
  <dcterms:created xsi:type="dcterms:W3CDTF">2017-11-15T09:45:52Z</dcterms:created>
  <dcterms:modified xsi:type="dcterms:W3CDTF">2017-11-15T09:52:08Z</dcterms:modified>
</cp:coreProperties>
</file>